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28"/>
  </p:notesMasterIdLst>
  <p:sldIdLst>
    <p:sldId id="266" r:id="rId4"/>
    <p:sldId id="267" r:id="rId5"/>
    <p:sldId id="303" r:id="rId6"/>
    <p:sldId id="289" r:id="rId7"/>
    <p:sldId id="302" r:id="rId8"/>
    <p:sldId id="287" r:id="rId9"/>
    <p:sldId id="288" r:id="rId10"/>
    <p:sldId id="290" r:id="rId11"/>
    <p:sldId id="293" r:id="rId12"/>
    <p:sldId id="291" r:id="rId13"/>
    <p:sldId id="294" r:id="rId14"/>
    <p:sldId id="292" r:id="rId15"/>
    <p:sldId id="295" r:id="rId16"/>
    <p:sldId id="296" r:id="rId17"/>
    <p:sldId id="297" r:id="rId18"/>
    <p:sldId id="298" r:id="rId19"/>
    <p:sldId id="299" r:id="rId20"/>
    <p:sldId id="304" r:id="rId21"/>
    <p:sldId id="300" r:id="rId22"/>
    <p:sldId id="305" r:id="rId23"/>
    <p:sldId id="301" r:id="rId24"/>
    <p:sldId id="306" r:id="rId25"/>
    <p:sldId id="276" r:id="rId26"/>
    <p:sldId id="277" r:id="rId27"/>
  </p:sldIdLst>
  <p:sldSz cx="9144000" cy="6858000" type="screen4x3"/>
  <p:notesSz cx="6858000" cy="9144000"/>
  <p:defaultTextStyle>
    <a:defPPr>
      <a:defRPr lang="pl-PL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kub" initials="J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450" autoAdjust="0"/>
    <p:restoredTop sz="94660"/>
  </p:normalViewPr>
  <p:slideViewPr>
    <p:cSldViewPr>
      <p:cViewPr varScale="1">
        <p:scale>
          <a:sx n="87" d="100"/>
          <a:sy n="87" d="100"/>
        </p:scale>
        <p:origin x="73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presProps" Target="presProps.xml"/><Relationship Id="rId8" Type="http://schemas.openxmlformats.org/officeDocument/2006/relationships/slide" Target="slides/slide5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717718C0-C725-4D6C-9ADF-0E74AA932D92}" type="datetimeFigureOut">
              <a:rPr lang="pl-PL"/>
              <a:pPr>
                <a:defRPr/>
              </a:pPr>
              <a:t>26.01.2020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pl-PL" noProof="0" smtClean="0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noProof="0" smtClean="0"/>
              <a:t>Edytuj style wzorca tekstu</a:t>
            </a:r>
          </a:p>
          <a:p>
            <a:pPr lvl="1"/>
            <a:r>
              <a:rPr lang="pl-PL" noProof="0" smtClean="0"/>
              <a:t>Drugi poziom</a:t>
            </a:r>
          </a:p>
          <a:p>
            <a:pPr lvl="2"/>
            <a:r>
              <a:rPr lang="pl-PL" noProof="0" smtClean="0"/>
              <a:t>Trzeci poziom</a:t>
            </a:r>
          </a:p>
          <a:p>
            <a:pPr lvl="3"/>
            <a:r>
              <a:rPr lang="pl-PL" noProof="0" smtClean="0"/>
              <a:t>Czwarty poziom</a:t>
            </a:r>
          </a:p>
          <a:p>
            <a:pPr lvl="4"/>
            <a:r>
              <a:rPr lang="pl-PL" noProof="0" smtClean="0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908D015F-9F7C-41B0-9974-2ECC19AB22D2}" type="slidenum">
              <a:rPr lang="pl-PL"/>
              <a:pPr>
                <a:defRPr/>
              </a:pPr>
              <a:t>‹#›</a:t>
            </a:fld>
            <a:endParaRPr 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pl-PL" smtClean="0"/>
          </a:p>
        </p:txBody>
      </p:sp>
      <p:sp>
        <p:nvSpPr>
          <p:cNvPr id="410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65B82524-9BD4-42E7-A4BE-605AEC83852F}" type="slidenum">
              <a:rPr lang="en-US" altLang="pl-PL" smtClean="0"/>
              <a:pPr/>
              <a:t>1</a:t>
            </a:fld>
            <a:endParaRPr lang="en-US" altLang="pl-PL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08D015F-9F7C-41B0-9974-2ECC19AB22D2}" type="slidenum">
              <a:rPr lang="pl-PL" smtClean="0"/>
              <a:pPr>
                <a:defRPr/>
              </a:pPr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561137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08D015F-9F7C-41B0-9974-2ECC19AB22D2}" type="slidenum">
              <a:rPr lang="pl-PL" smtClean="0"/>
              <a:pPr>
                <a:defRPr/>
              </a:pPr>
              <a:t>12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086219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08D015F-9F7C-41B0-9974-2ECC19AB22D2}" type="slidenum">
              <a:rPr lang="pl-PL" smtClean="0"/>
              <a:pPr>
                <a:defRPr/>
              </a:pPr>
              <a:t>13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621710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08D015F-9F7C-41B0-9974-2ECC19AB22D2}" type="slidenum">
              <a:rPr lang="pl-PL" smtClean="0"/>
              <a:pPr>
                <a:defRPr/>
              </a:pPr>
              <a:t>14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017780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08D015F-9F7C-41B0-9974-2ECC19AB22D2}" type="slidenum">
              <a:rPr lang="pl-PL" smtClean="0"/>
              <a:pPr>
                <a:defRPr/>
              </a:pPr>
              <a:t>15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165534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08D015F-9F7C-41B0-9974-2ECC19AB22D2}" type="slidenum">
              <a:rPr lang="pl-PL" smtClean="0"/>
              <a:pPr>
                <a:defRPr/>
              </a:pPr>
              <a:t>16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171457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08D015F-9F7C-41B0-9974-2ECC19AB22D2}" type="slidenum">
              <a:rPr lang="pl-PL" smtClean="0"/>
              <a:pPr>
                <a:defRPr/>
              </a:pPr>
              <a:t>17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686470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08D015F-9F7C-41B0-9974-2ECC19AB22D2}" type="slidenum">
              <a:rPr lang="pl-PL" smtClean="0"/>
              <a:pPr>
                <a:defRPr/>
              </a:pPr>
              <a:t>18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908249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08D015F-9F7C-41B0-9974-2ECC19AB22D2}" type="slidenum">
              <a:rPr lang="pl-PL" smtClean="0"/>
              <a:pPr>
                <a:defRPr/>
              </a:pPr>
              <a:t>19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596459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08D015F-9F7C-41B0-9974-2ECC19AB22D2}" type="slidenum">
              <a:rPr lang="pl-PL" smtClean="0"/>
              <a:pPr>
                <a:defRPr/>
              </a:pPr>
              <a:t>20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537211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pl-PL" altLang="pl-PL" smtClean="0"/>
          </a:p>
        </p:txBody>
      </p:sp>
      <p:sp>
        <p:nvSpPr>
          <p:cNvPr id="6148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55F4BA7-262A-47F1-87EE-BC88EC47A475}" type="slidenum">
              <a:rPr lang="pl-PL" altLang="pl-PL" smtClean="0"/>
              <a:pPr eaLnBrk="1" hangingPunct="1"/>
              <a:t>2</a:t>
            </a:fld>
            <a:endParaRPr lang="pl-PL" altLang="pl-PL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08D015F-9F7C-41B0-9974-2ECC19AB22D2}" type="slidenum">
              <a:rPr lang="pl-PL" smtClean="0"/>
              <a:pPr>
                <a:defRPr/>
              </a:pPr>
              <a:t>21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500477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08D015F-9F7C-41B0-9974-2ECC19AB22D2}" type="slidenum">
              <a:rPr lang="pl-PL" smtClean="0"/>
              <a:pPr>
                <a:defRPr/>
              </a:pPr>
              <a:t>22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056766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08D015F-9F7C-41B0-9974-2ECC19AB22D2}" type="slidenum">
              <a:rPr lang="pl-PL" smtClean="0"/>
              <a:pPr>
                <a:defRPr/>
              </a:pPr>
              <a:t>23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682429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2DBCFE8E-9357-4CED-8616-39A3148FE558}" type="slidenum">
              <a:rPr lang="pl-PL" smtClean="0"/>
              <a:pPr eaLnBrk="1" hangingPunct="1"/>
              <a:t>24</a:t>
            </a:fld>
            <a:endParaRPr lang="pl-PL" smtClean="0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1507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08D015F-9F7C-41B0-9974-2ECC19AB22D2}" type="slidenum">
              <a:rPr lang="pl-PL" smtClean="0"/>
              <a:pPr>
                <a:defRPr/>
              </a:pPr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37718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08D015F-9F7C-41B0-9974-2ECC19AB22D2}" type="slidenum">
              <a:rPr lang="pl-PL" smtClean="0"/>
              <a:pPr>
                <a:defRPr/>
              </a:pPr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757102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08D015F-9F7C-41B0-9974-2ECC19AB22D2}" type="slidenum">
              <a:rPr lang="pl-PL" smtClean="0"/>
              <a:pPr>
                <a:defRPr/>
              </a:pPr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48461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08D015F-9F7C-41B0-9974-2ECC19AB22D2}" type="slidenum">
              <a:rPr lang="pl-PL" smtClean="0"/>
              <a:pPr>
                <a:defRPr/>
              </a:pPr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23556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08D015F-9F7C-41B0-9974-2ECC19AB22D2}" type="slidenum">
              <a:rPr lang="pl-PL" smtClean="0"/>
              <a:pPr>
                <a:defRPr/>
              </a:pPr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720088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08D015F-9F7C-41B0-9974-2ECC19AB22D2}" type="slidenum">
              <a:rPr lang="pl-PL" smtClean="0"/>
              <a:pPr>
                <a:defRPr/>
              </a:pPr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545535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08D015F-9F7C-41B0-9974-2ECC19AB22D2}" type="slidenum">
              <a:rPr lang="pl-PL" smtClean="0"/>
              <a:pPr>
                <a:defRPr/>
              </a:pPr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387967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 smtClean="0"/>
              <a:t>Kliknij, aby edytować styl</a:t>
            </a:r>
            <a:endParaRPr lang="en-GB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smtClean="0"/>
              <a:t>Kliknij, aby edytować styl wzorca podtytułu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9EF02C-742A-4E32-A900-C505EF4B99D9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3441139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GB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05883B-EE8F-4C25-B08F-273FEECF2B22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3376920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l-PL" smtClean="0"/>
              <a:t>Kliknij, aby edytować styl</a:t>
            </a:r>
            <a:endParaRPr lang="en-GB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39694F-478B-4826-AA4F-D3AEAA308C5C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2081879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smtClean="0"/>
              <a:t>Kliknij, aby edytować styl wzorca podtytułu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98A0-B1EE-4564-A1A8-C3840DD6CB4B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BFCAD-E75F-4966-9B9F-24C5C105F74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000079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98A0-B1EE-4564-A1A8-C3840DD6CB4B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BFCAD-E75F-4966-9B9F-24C5C105F74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784590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98A0-B1EE-4564-A1A8-C3840DD6CB4B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BFCAD-E75F-4966-9B9F-24C5C105F74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405197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98A0-B1EE-4564-A1A8-C3840DD6CB4B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BFCAD-E75F-4966-9B9F-24C5C105F74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359062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98A0-B1EE-4564-A1A8-C3840DD6CB4B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BFCAD-E75F-4966-9B9F-24C5C105F74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632214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98A0-B1EE-4564-A1A8-C3840DD6CB4B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BFCAD-E75F-4966-9B9F-24C5C105F74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139673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98A0-B1EE-4564-A1A8-C3840DD6CB4B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BFCAD-E75F-4966-9B9F-24C5C105F74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749135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98A0-B1EE-4564-A1A8-C3840DD6CB4B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BFCAD-E75F-4966-9B9F-24C5C105F74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04490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GB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53FAE0-8C0B-418D-8081-1C0B2A6D7530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  <p:pic>
        <p:nvPicPr>
          <p:cNvPr id="7" name="Obraz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1520" y="6203072"/>
            <a:ext cx="1999506" cy="560555"/>
          </a:xfrm>
          <a:prstGeom prst="rect">
            <a:avLst/>
          </a:prstGeom>
        </p:spPr>
      </p:pic>
      <p:pic>
        <p:nvPicPr>
          <p:cNvPr id="8" name="Obraz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08304" y="5960691"/>
            <a:ext cx="846150" cy="725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4278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98A0-B1EE-4564-A1A8-C3840DD6CB4B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BFCAD-E75F-4966-9B9F-24C5C105F74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431083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98A0-B1EE-4564-A1A8-C3840DD6CB4B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BFCAD-E75F-4966-9B9F-24C5C105F74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458705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98A0-B1EE-4564-A1A8-C3840DD6CB4B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BFCAD-E75F-4966-9B9F-24C5C105F74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532712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smtClean="0"/>
              <a:t>Kliknij, aby edytować styl wzorca podtytułu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DCB83-8884-4D2E-9836-149285F079D3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76CE-F65B-4BF8-83E4-74038CD2D04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545986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DCB83-8884-4D2E-9836-149285F079D3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76CE-F65B-4BF8-83E4-74038CD2D04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696589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DCB83-8884-4D2E-9836-149285F079D3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76CE-F65B-4BF8-83E4-74038CD2D04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024630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DCB83-8884-4D2E-9836-149285F079D3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76CE-F65B-4BF8-83E4-74038CD2D04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5253329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DCB83-8884-4D2E-9836-149285F079D3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76CE-F65B-4BF8-83E4-74038CD2D04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470789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DCB83-8884-4D2E-9836-149285F079D3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76CE-F65B-4BF8-83E4-74038CD2D04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23469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DCB83-8884-4D2E-9836-149285F079D3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76CE-F65B-4BF8-83E4-74038CD2D04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53812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 smtClean="0"/>
              <a:t>Kliknij, aby edytować styl</a:t>
            </a:r>
            <a:endParaRPr lang="en-GB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581EFE-9216-4377-85ED-6FE1224106F7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79234908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DCB83-8884-4D2E-9836-149285F079D3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76CE-F65B-4BF8-83E4-74038CD2D04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5627841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DCB83-8884-4D2E-9836-149285F079D3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76CE-F65B-4BF8-83E4-74038CD2D04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9493488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DCB83-8884-4D2E-9836-149285F079D3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76CE-F65B-4BF8-83E4-74038CD2D04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7754698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DCB83-8884-4D2E-9836-149285F079D3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76CE-F65B-4BF8-83E4-74038CD2D04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26184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GB"/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GB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A39920-84F1-43F5-B171-76C9F29E366E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945177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pl-PL" smtClean="0"/>
              <a:t>Kliknij, aby edytować styl</a:t>
            </a:r>
            <a:endParaRPr lang="en-GB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GB"/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GB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052B3C-035D-419D-BA32-3FB362521CC9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2747138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GB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167054-CB72-45B4-8082-691F03AC3FDB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2300581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81AF5E-33C2-414F-8AD2-2CDDFF1D9C65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2132061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 smtClean="0"/>
              <a:t>Kliknij, aby edytować styl</a:t>
            </a:r>
            <a:endParaRPr lang="en-GB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GB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3407DA-4ECC-46D9-B669-0D1D672CAE30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496321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 smtClean="0"/>
              <a:t>Kliknij, aby edytować styl</a:t>
            </a:r>
            <a:endParaRPr lang="en-GB"/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smtClean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4C0762-AC9D-4B8A-AC9E-4565A1736A04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524754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 smtClean="0"/>
              <a:t>Kliknij, aby edytować styl wzorca tytułu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 smtClean="0"/>
              <a:t>Kliknij, aby edytować style wzorca tekstu</a:t>
            </a:r>
          </a:p>
          <a:p>
            <a:pPr lvl="1"/>
            <a:r>
              <a:rPr lang="pl-PL" altLang="pl-PL" smtClean="0"/>
              <a:t>Drugi poziom</a:t>
            </a:r>
          </a:p>
          <a:p>
            <a:pPr lvl="2"/>
            <a:r>
              <a:rPr lang="pl-PL" altLang="pl-PL" smtClean="0"/>
              <a:t>Trzeci poziom</a:t>
            </a:r>
          </a:p>
          <a:p>
            <a:pPr lvl="3"/>
            <a:r>
              <a:rPr lang="pl-PL" altLang="pl-PL" smtClean="0"/>
              <a:t>Czwarty poziom</a:t>
            </a:r>
          </a:p>
          <a:p>
            <a:pPr lvl="4"/>
            <a:r>
              <a:rPr lang="pl-PL" altLang="pl-PL" smtClean="0"/>
              <a:t>Piąty poziom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D5C1514C-9AB6-4AE2-B3AC-281F717BD95A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4898A0-B1EE-4564-A1A8-C3840DD6CB4B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BFCAD-E75F-4966-9B9F-24C5C105F74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8357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EDCB83-8884-4D2E-9836-149285F079D3}" type="datetimeFigureOut">
              <a:rPr lang="pl-PL" smtClean="0"/>
              <a:t>26.01.2020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AB76CE-F65B-4BF8-83E4-74038CD2D04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89386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emantics-public@web3d.or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7" Type="http://schemas.openxmlformats.org/officeDocument/2006/relationships/hyperlink" Target="https://x3dgraphics.com/examples/X3dForAdvancedModeling/SanCarlosCathedral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jpeg"/><Relationship Id="rId4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x3dgraphics.com/examples/X3dForAdvancedModeling/SanCarlosCathedral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x3dgraphics.com/examples/X3dForAdvancedModeling/SanCarlosCathedral/SanCarlosCathedral.rq.txt" TargetMode="External"/><Relationship Id="rId4" Type="http://schemas.openxmlformats.org/officeDocument/2006/relationships/hyperlink" Target="https://x3dgraphics.com/examples/X3dForAdvancedModeling/SanCarlosCathedral/SanCarlosCathedral.ttl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eb3d.org/x3d/content/semantics/queries/X3dSanCarlosCathedralAltarQuery_01.rq.txt" TargetMode="External"/><Relationship Id="rId5" Type="http://schemas.openxmlformats.org/officeDocument/2006/relationships/image" Target="../media/image10.emf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eb3d.org/x3d/content/semantics/queries/X3dSanCarlosCathedralAltarQuery_01.rq.txt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web3d.org/semantics/ontologies/X3dOntology4.0" TargetMode="External"/><Relationship Id="rId4" Type="http://schemas.openxmlformats.org/officeDocument/2006/relationships/hyperlink" Target="http://www.web3d.org/specifications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eb3d.org/x3d/content/semantics/queries/X3dSanCarlosCathedralAltarQuery_03.rq.txt" TargetMode="External"/><Relationship Id="rId5" Type="http://schemas.openxmlformats.org/officeDocument/2006/relationships/image" Target="../media/image10.emf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eb3d.org/x3d/content/semantics/queries/X3dSanCarlosCathedralAltarQuery_02.rq.txt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x3dgraphics.com/examples/X3dForAdvancedModeling/SanCarlosCathedral/images/Wood.jpg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eb3d.org/x3d/content/semantics/queries/X3dSanCarlosCathedralAltarQuery_03.rq.txt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10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eb3d.org/x3d/content/semantics/queries/X3dSanCarlosCathedralAltarQuery_03.rq.txt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snee.com/bobdc.blog/2014/04/rdf-lists-and-sparql.html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mailto:semantics-public@web3d.org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2" y="228686"/>
            <a:ext cx="8467725" cy="2190750"/>
          </a:xfrm>
          <a:prstGeom prst="rect">
            <a:avLst/>
          </a:prstGeom>
        </p:spPr>
      </p:pic>
      <p:sp>
        <p:nvSpPr>
          <p:cNvPr id="3074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32606" y="2060848"/>
            <a:ext cx="8137599" cy="4680520"/>
          </a:xfrm>
        </p:spPr>
        <p:txBody>
          <a:bodyPr/>
          <a:lstStyle/>
          <a:p>
            <a:r>
              <a:rPr lang="en-US" sz="3200" b="1" dirty="0" smtClean="0"/>
              <a:t>Semantic Web3</a:t>
            </a:r>
            <a:r>
              <a:rPr lang="pl-PL" sz="3200" b="1" dirty="0" smtClean="0"/>
              <a:t>D</a:t>
            </a:r>
            <a:r>
              <a:rPr lang="en-US" sz="3200" dirty="0" smtClean="0"/>
              <a:t>: </a:t>
            </a:r>
            <a:r>
              <a:rPr lang="pl-PL" sz="3200" dirty="0" smtClean="0"/>
              <a:t/>
            </a:r>
            <a:br>
              <a:rPr lang="pl-PL" sz="3200" dirty="0" smtClean="0"/>
            </a:br>
            <a:r>
              <a:rPr lang="en-US" sz="3200" dirty="0" smtClean="0"/>
              <a:t>Towards Comprehensive Representation</a:t>
            </a:r>
            <a:r>
              <a:rPr lang="pl-PL" sz="3200" dirty="0" smtClean="0"/>
              <a:t> </a:t>
            </a:r>
            <a:br>
              <a:rPr lang="pl-PL" sz="3200" dirty="0" smtClean="0"/>
            </a:br>
            <a:r>
              <a:rPr lang="pl-PL" sz="3200" dirty="0"/>
              <a:t>o</a:t>
            </a:r>
            <a:r>
              <a:rPr lang="en-US" sz="3200" dirty="0" smtClean="0"/>
              <a:t>f 3</a:t>
            </a:r>
            <a:r>
              <a:rPr lang="pl-PL" sz="3200" dirty="0" smtClean="0"/>
              <a:t>D</a:t>
            </a:r>
            <a:r>
              <a:rPr lang="en-US" sz="3200" dirty="0" smtClean="0"/>
              <a:t> Content </a:t>
            </a:r>
            <a:r>
              <a:rPr lang="pl-PL" sz="3200" dirty="0" smtClean="0"/>
              <a:t>o</a:t>
            </a:r>
            <a:r>
              <a:rPr lang="en-US" sz="3200" dirty="0" smtClean="0"/>
              <a:t>n </a:t>
            </a:r>
            <a:r>
              <a:rPr lang="pl-PL" sz="3200" dirty="0" smtClean="0"/>
              <a:t>t</a:t>
            </a:r>
            <a:r>
              <a:rPr lang="en-US" sz="3200" dirty="0" smtClean="0"/>
              <a:t>he Semantic </a:t>
            </a:r>
            <a:r>
              <a:rPr lang="en-US" sz="3200" dirty="0" smtClean="0"/>
              <a:t>Web</a:t>
            </a:r>
          </a:p>
          <a:p>
            <a:r>
              <a:rPr lang="en-US" b="1" i="1" dirty="0"/>
              <a:t>Part 2: Query </a:t>
            </a:r>
            <a:r>
              <a:rPr lang="en-US" b="1" i="1" dirty="0" smtClean="0"/>
              <a:t>Examples</a:t>
            </a:r>
            <a:endParaRPr lang="pl-PL" i="1" dirty="0" smtClean="0"/>
          </a:p>
          <a:p>
            <a:endParaRPr lang="en-US" altLang="en-US" sz="1800" dirty="0" smtClean="0"/>
          </a:p>
          <a:p>
            <a:r>
              <a:rPr lang="pl-PL" altLang="en-US" sz="1800" dirty="0" smtClean="0"/>
              <a:t>International </a:t>
            </a:r>
            <a:r>
              <a:rPr lang="pl-PL" altLang="en-US" sz="1800" dirty="0"/>
              <a:t>Conference on 3D Immersion (IC3D) </a:t>
            </a:r>
            <a:endParaRPr lang="en-US" altLang="en-US" sz="1800" dirty="0" smtClean="0"/>
          </a:p>
          <a:p>
            <a:r>
              <a:rPr lang="pl-PL" altLang="en-US" sz="1800" dirty="0" smtClean="0"/>
              <a:t>in </a:t>
            </a:r>
            <a:r>
              <a:rPr lang="pl-PL" altLang="en-US" sz="1800" dirty="0"/>
              <a:t>Brussels Belgium, 11-12 December 2019. </a:t>
            </a:r>
            <a:endParaRPr lang="en-US" altLang="en-US" sz="1800" dirty="0" smtClean="0"/>
          </a:p>
          <a:p>
            <a:endParaRPr lang="pl-PL" altLang="en-US" sz="1800" dirty="0" smtClean="0"/>
          </a:p>
          <a:p>
            <a:pPr>
              <a:spcBef>
                <a:spcPts val="400"/>
              </a:spcBef>
            </a:pPr>
            <a:r>
              <a:rPr lang="en-US" altLang="pl-PL" sz="2000" dirty="0" smtClean="0"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altLang="pl-PL" sz="2000" dirty="0">
                <a:latin typeface="Arial Bold"/>
                <a:ea typeface="Arial Bold"/>
                <a:cs typeface="Arial Bold"/>
                <a:sym typeface="Arial Bold"/>
              </a:rPr>
              <a:t>Jakub </a:t>
            </a:r>
            <a:r>
              <a:rPr lang="en-US" altLang="pl-PL" sz="2000" dirty="0" err="1" smtClean="0">
                <a:latin typeface="Arial Bold"/>
                <a:ea typeface="Arial Bold"/>
                <a:cs typeface="Arial Bold"/>
                <a:sym typeface="Arial Bold"/>
              </a:rPr>
              <a:t>Floty</a:t>
            </a:r>
            <a:r>
              <a:rPr lang="pl-PL" altLang="pl-PL" sz="2000" dirty="0" smtClean="0">
                <a:latin typeface="Arial Bold"/>
                <a:ea typeface="Arial Bold"/>
                <a:cs typeface="Arial Bold"/>
                <a:sym typeface="Arial Bold"/>
              </a:rPr>
              <a:t>ń</a:t>
            </a:r>
            <a:r>
              <a:rPr lang="en-US" altLang="pl-PL" sz="2000" dirty="0" smtClean="0">
                <a:latin typeface="Arial Bold"/>
                <a:ea typeface="Arial Bold"/>
                <a:cs typeface="Arial Bold"/>
                <a:sym typeface="Arial Bold"/>
              </a:rPr>
              <a:t>ski</a:t>
            </a:r>
            <a:r>
              <a:rPr lang="pl-PL" altLang="pl-PL" sz="2000" dirty="0" smtClean="0">
                <a:latin typeface="Arial Bold"/>
                <a:ea typeface="Arial Bold"/>
                <a:cs typeface="Arial Bold"/>
                <a:sym typeface="Arial Bold"/>
              </a:rPr>
              <a:t>, </a:t>
            </a:r>
            <a:r>
              <a:rPr lang="en-US" altLang="pl-PL" sz="2000" dirty="0" smtClean="0">
                <a:latin typeface="Arial Bold"/>
                <a:ea typeface="Arial Bold"/>
                <a:cs typeface="Arial Bold"/>
                <a:sym typeface="Arial Bold"/>
              </a:rPr>
              <a:t>Don Brutzman</a:t>
            </a:r>
            <a:r>
              <a:rPr lang="pl-PL" altLang="pl-PL" sz="2000" dirty="0" smtClean="0">
                <a:latin typeface="Arial Bold"/>
                <a:ea typeface="Arial Bold"/>
                <a:cs typeface="Arial Bold"/>
                <a:sym typeface="Arial Bold"/>
              </a:rPr>
              <a:t>, </a:t>
            </a:r>
            <a:r>
              <a:rPr lang="en-US" altLang="pl-PL" sz="2000" dirty="0" smtClean="0">
                <a:latin typeface="Arial Bold"/>
                <a:ea typeface="Arial Bold"/>
                <a:cs typeface="Arial Bold"/>
                <a:sym typeface="Arial Bold"/>
              </a:rPr>
              <a:t>Felix </a:t>
            </a:r>
            <a:r>
              <a:rPr lang="en-US" altLang="pl-PL" sz="2000" dirty="0">
                <a:latin typeface="Arial Bold"/>
                <a:ea typeface="Arial Bold"/>
                <a:cs typeface="Arial Bold"/>
                <a:sym typeface="Arial Bold"/>
              </a:rPr>
              <a:t>G. </a:t>
            </a:r>
            <a:r>
              <a:rPr lang="en-US" altLang="pl-PL" sz="2000" dirty="0" smtClean="0">
                <a:latin typeface="Arial Bold"/>
                <a:ea typeface="Arial Bold"/>
                <a:cs typeface="Arial Bold"/>
                <a:sym typeface="Arial Bold"/>
              </a:rPr>
              <a:t>Hamza-</a:t>
            </a:r>
            <a:r>
              <a:rPr lang="en-US" altLang="pl-PL" sz="2000" dirty="0" err="1" smtClean="0">
                <a:latin typeface="Arial Bold"/>
                <a:ea typeface="Arial Bold"/>
                <a:cs typeface="Arial Bold"/>
                <a:sym typeface="Arial Bold"/>
              </a:rPr>
              <a:t>Lup</a:t>
            </a:r>
            <a:r>
              <a:rPr lang="pl-PL" altLang="pl-PL" sz="2000" dirty="0" smtClean="0">
                <a:latin typeface="Arial Bold"/>
                <a:ea typeface="Arial Bold"/>
                <a:cs typeface="Arial Bold"/>
                <a:sym typeface="Arial Bold"/>
              </a:rPr>
              <a:t>,</a:t>
            </a:r>
          </a:p>
          <a:p>
            <a:pPr>
              <a:spcBef>
                <a:spcPts val="400"/>
              </a:spcBef>
            </a:pPr>
            <a:r>
              <a:rPr lang="en-US" altLang="pl-PL" sz="2000" dirty="0" smtClean="0">
                <a:latin typeface="Arial Bold"/>
                <a:ea typeface="Arial Bold"/>
                <a:cs typeface="Arial Bold"/>
                <a:sym typeface="Arial Bold"/>
              </a:rPr>
              <a:t>Athanasios Malamos</a:t>
            </a:r>
            <a:r>
              <a:rPr lang="pl-PL" altLang="pl-PL" sz="2000" dirty="0" smtClean="0">
                <a:latin typeface="Arial Bold"/>
                <a:ea typeface="Arial Bold"/>
                <a:cs typeface="Arial Bold"/>
                <a:sym typeface="Arial Bold"/>
              </a:rPr>
              <a:t>, </a:t>
            </a:r>
            <a:r>
              <a:rPr lang="en-US" altLang="pl-PL" sz="2000" dirty="0" smtClean="0">
                <a:latin typeface="Arial Bold"/>
                <a:ea typeface="Arial Bold"/>
                <a:cs typeface="Arial Bold"/>
                <a:sym typeface="Arial Bold"/>
              </a:rPr>
              <a:t>Nicholas Polys</a:t>
            </a:r>
            <a:r>
              <a:rPr lang="pl-PL" altLang="pl-PL" sz="2000" dirty="0" smtClean="0">
                <a:latin typeface="Arial Bold"/>
                <a:ea typeface="Arial Bold"/>
                <a:cs typeface="Arial Bold"/>
                <a:sym typeface="Arial Bold"/>
              </a:rPr>
              <a:t>, </a:t>
            </a:r>
            <a:r>
              <a:rPr lang="en-US" altLang="pl-PL" sz="2000" dirty="0" smtClean="0">
                <a:latin typeface="Arial Bold"/>
                <a:ea typeface="Arial Bold"/>
                <a:cs typeface="Arial Bold"/>
                <a:sym typeface="Arial Bold"/>
              </a:rPr>
              <a:t>Leslie </a:t>
            </a:r>
            <a:r>
              <a:rPr lang="en-US" altLang="pl-PL" sz="2000" dirty="0">
                <a:latin typeface="Arial Bold"/>
                <a:ea typeface="Arial Bold"/>
                <a:cs typeface="Arial Bold"/>
                <a:sym typeface="Arial Bold"/>
              </a:rPr>
              <a:t>F. </a:t>
            </a:r>
            <a:r>
              <a:rPr lang="en-US" altLang="pl-PL" sz="2000" dirty="0" smtClean="0">
                <a:latin typeface="Arial Bold"/>
                <a:ea typeface="Arial Bold"/>
                <a:cs typeface="Arial Bold"/>
                <a:sym typeface="Arial Bold"/>
              </a:rPr>
              <a:t>Sikos</a:t>
            </a:r>
            <a:r>
              <a:rPr lang="pl-PL" altLang="pl-PL" sz="2000" dirty="0" smtClean="0">
                <a:latin typeface="Arial Bold"/>
                <a:ea typeface="Arial Bold"/>
                <a:cs typeface="Arial Bold"/>
                <a:sym typeface="Arial Bold"/>
              </a:rPr>
              <a:t>,</a:t>
            </a:r>
            <a:r>
              <a:rPr lang="en-US" altLang="pl-PL" sz="2000" dirty="0" smtClean="0">
                <a:latin typeface="Arial Bold"/>
                <a:ea typeface="Arial Bold"/>
                <a:cs typeface="Arial Bold"/>
                <a:sym typeface="Arial Bold"/>
              </a:rPr>
              <a:t> and</a:t>
            </a:r>
            <a:r>
              <a:rPr lang="pl-PL" altLang="pl-PL" sz="2000" dirty="0" smtClean="0"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altLang="pl-PL" sz="2000" dirty="0" smtClean="0">
                <a:latin typeface="Arial Bold"/>
                <a:ea typeface="Arial Bold"/>
                <a:cs typeface="Arial Bold"/>
                <a:sym typeface="Arial Bold"/>
              </a:rPr>
              <a:t>Krzysztof Walczak</a:t>
            </a:r>
            <a:endParaRPr lang="pl-PL" altLang="pl-PL" sz="400" i="1" dirty="0" smtClean="0"/>
          </a:p>
          <a:p>
            <a:pPr>
              <a:spcBef>
                <a:spcPts val="400"/>
              </a:spcBef>
            </a:pPr>
            <a:r>
              <a:rPr lang="en-US" altLang="pl-PL" sz="2000" b="1" i="1" dirty="0" smtClean="0">
                <a:hlinkClick r:id="rId4"/>
              </a:rPr>
              <a:t>s</a:t>
            </a:r>
            <a:r>
              <a:rPr lang="pl-PL" altLang="pl-PL" sz="2000" b="1" i="1" dirty="0" smtClean="0">
                <a:hlinkClick r:id="rId4"/>
              </a:rPr>
              <a:t>emantics</a:t>
            </a:r>
            <a:r>
              <a:rPr lang="en-US" altLang="pl-PL" sz="2000" b="1" i="1" dirty="0" smtClean="0">
                <a:hlinkClick r:id="rId4"/>
              </a:rPr>
              <a:t>-public</a:t>
            </a:r>
            <a:r>
              <a:rPr lang="pl-PL" altLang="pl-PL" sz="2000" b="1" i="1" dirty="0" smtClean="0">
                <a:hlinkClick r:id="rId4"/>
              </a:rPr>
              <a:t>@web3d.org</a:t>
            </a:r>
            <a:r>
              <a:rPr lang="en-US" altLang="pl-PL" sz="2000" b="1" i="1" dirty="0" smtClean="0"/>
              <a:t> </a:t>
            </a:r>
            <a:endParaRPr lang="pl-PL" altLang="pl-PL" sz="2000" b="1" i="1" dirty="0"/>
          </a:p>
        </p:txBody>
      </p:sp>
      <p:sp>
        <p:nvSpPr>
          <p:cNvPr id="5" name="Rectangle 4"/>
          <p:cNvSpPr/>
          <p:nvPr/>
        </p:nvSpPr>
        <p:spPr>
          <a:xfrm>
            <a:off x="5179732" y="260648"/>
            <a:ext cx="36407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/>
              <a:t>Part 2: Query Examples</a:t>
            </a:r>
            <a:endParaRPr lang="pl-PL" sz="2400" i="1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 rot="16200000">
            <a:off x="-3051212" y="3051212"/>
            <a:ext cx="6858000" cy="755576"/>
          </a:xfrm>
          <a:solidFill>
            <a:schemeClr val="bg1"/>
          </a:solidFill>
        </p:spPr>
        <p:txBody>
          <a:bodyPr/>
          <a:lstStyle/>
          <a:p>
            <a:r>
              <a:rPr lang="pl-PL" dirty="0" smtClean="0"/>
              <a:t>Semantic Web3D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>
          <a:xfrm>
            <a:off x="107504" y="6237312"/>
            <a:ext cx="477416" cy="476250"/>
          </a:xfrm>
        </p:spPr>
        <p:txBody>
          <a:bodyPr/>
          <a:lstStyle/>
          <a:p>
            <a:pPr>
              <a:defRPr/>
            </a:pPr>
            <a:fld id="{6353FAE0-8C0B-418D-8081-1C0B2A6D7530}" type="slidenum">
              <a:rPr lang="pl-PL" altLang="pl-PL" smtClean="0"/>
              <a:pPr>
                <a:defRPr/>
              </a:pPr>
              <a:t>10</a:t>
            </a:fld>
            <a:endParaRPr lang="pl-PL" altLang="pl-PL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615" y="15838"/>
            <a:ext cx="8434505" cy="6806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878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3057580"/>
            <a:ext cx="8624080" cy="2819692"/>
          </a:xfrm>
          <a:prstGeom prst="rect">
            <a:avLst/>
          </a:prstGeom>
        </p:spPr>
      </p:pic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53FAE0-8C0B-418D-8081-1C0B2A6D7530}" type="slidenum">
              <a:rPr lang="pl-PL" altLang="pl-PL" smtClean="0"/>
              <a:pPr>
                <a:defRPr/>
              </a:pPr>
              <a:t>11</a:t>
            </a:fld>
            <a:endParaRPr lang="pl-PL" altLang="pl-PL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259" y="1340768"/>
            <a:ext cx="1784596" cy="1440160"/>
          </a:xfrm>
          <a:prstGeom prst="rect">
            <a:avLst/>
          </a:prstGeom>
        </p:spPr>
      </p:pic>
      <p:sp>
        <p:nvSpPr>
          <p:cNvPr id="9" name="Prostokąt zaokrąglony 8"/>
          <p:cNvSpPr/>
          <p:nvPr/>
        </p:nvSpPr>
        <p:spPr>
          <a:xfrm>
            <a:off x="7164288" y="2132856"/>
            <a:ext cx="1296143" cy="43204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Symbol zastępczy zawartości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endParaRPr lang="pl-PL" dirty="0" smtClean="0"/>
          </a:p>
          <a:p>
            <a:endParaRPr lang="pl-PL" dirty="0"/>
          </a:p>
          <a:p>
            <a:endParaRPr lang="pl-PL" dirty="0" smtClean="0"/>
          </a:p>
          <a:p>
            <a:endParaRPr lang="pl-PL" dirty="0"/>
          </a:p>
          <a:p>
            <a:endParaRPr lang="pl-PL" dirty="0" smtClean="0"/>
          </a:p>
          <a:p>
            <a:endParaRPr lang="pl-PL" dirty="0"/>
          </a:p>
        </p:txBody>
      </p:sp>
      <p:sp>
        <p:nvSpPr>
          <p:cNvPr id="11" name="Tytuł 1"/>
          <p:cNvSpPr>
            <a:spLocks noGrp="1"/>
          </p:cNvSpPr>
          <p:nvPr>
            <p:ph type="title"/>
          </p:nvPr>
        </p:nvSpPr>
        <p:spPr>
          <a:xfrm>
            <a:off x="179512" y="125760"/>
            <a:ext cx="8784976" cy="1143000"/>
          </a:xfrm>
        </p:spPr>
        <p:txBody>
          <a:bodyPr/>
          <a:lstStyle/>
          <a:p>
            <a:r>
              <a:rPr lang="pl-PL" dirty="0" smtClean="0"/>
              <a:t>3D Content and </a:t>
            </a:r>
            <a:r>
              <a:rPr lang="pl-PL" dirty="0" err="1" smtClean="0"/>
              <a:t>Transformations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33847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 X3D Ontology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Semantic representation of the </a:t>
            </a:r>
            <a:r>
              <a:rPr lang="en-US" dirty="0" smtClean="0">
                <a:solidFill>
                  <a:srgbClr val="0070C0"/>
                </a:solidFill>
              </a:rPr>
              <a:t>X3D format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Automatically generated</a:t>
            </a:r>
            <a:r>
              <a:rPr lang="en-US" dirty="0" smtClean="0"/>
              <a:t> from the X3D Unified Object Model (X3DUOM) via </a:t>
            </a:r>
            <a:r>
              <a:rPr lang="pl-PL" dirty="0" smtClean="0"/>
              <a:t>XSLT</a:t>
            </a:r>
          </a:p>
          <a:p>
            <a:r>
              <a:rPr lang="pl-PL" dirty="0" err="1" smtClean="0">
                <a:solidFill>
                  <a:srgbClr val="0070C0"/>
                </a:solidFill>
              </a:rPr>
              <a:t>Encoded</a:t>
            </a:r>
            <a:r>
              <a:rPr lang="pl-PL" dirty="0" smtClean="0"/>
              <a:t> in RDF, RDFS, OWL</a:t>
            </a:r>
          </a:p>
          <a:p>
            <a:r>
              <a:rPr lang="pl-PL" dirty="0" err="1" smtClean="0">
                <a:solidFill>
                  <a:srgbClr val="0070C0"/>
                </a:solidFill>
              </a:rPr>
              <a:t>Queryable</a:t>
            </a:r>
            <a:r>
              <a:rPr lang="pl-PL" dirty="0" smtClean="0"/>
              <a:t> with SPARQL</a:t>
            </a:r>
          </a:p>
          <a:p>
            <a:r>
              <a:rPr lang="pl-PL" dirty="0" err="1" smtClean="0"/>
              <a:t>Enables</a:t>
            </a:r>
            <a:r>
              <a:rPr lang="pl-PL" dirty="0" smtClean="0"/>
              <a:t> </a:t>
            </a:r>
            <a:r>
              <a:rPr lang="pl-PL" dirty="0" err="1" smtClean="0">
                <a:solidFill>
                  <a:srgbClr val="0070C0"/>
                </a:solidFill>
              </a:rPr>
              <a:t>reasoning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53FAE0-8C0B-418D-8081-1C0B2A6D7530}" type="slidenum">
              <a:rPr lang="pl-PL" altLang="pl-PL" smtClean="0"/>
              <a:pPr>
                <a:defRPr/>
              </a:pPr>
              <a:t>12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2024970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Advantages 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457200" y="1600200"/>
            <a:ext cx="8579296" cy="4525963"/>
          </a:xfrm>
        </p:spPr>
        <p:txBody>
          <a:bodyPr/>
          <a:lstStyle/>
          <a:p>
            <a:r>
              <a:rPr lang="pl-PL" sz="2800" dirty="0" smtClean="0">
                <a:solidFill>
                  <a:srgbClr val="0070C0"/>
                </a:solidFill>
              </a:rPr>
              <a:t>U</a:t>
            </a:r>
            <a:r>
              <a:rPr lang="en-US" sz="2800" dirty="0" smtClean="0">
                <a:solidFill>
                  <a:srgbClr val="0070C0"/>
                </a:solidFill>
              </a:rPr>
              <a:t>p-to-date</a:t>
            </a:r>
            <a:r>
              <a:rPr lang="pl-PL" sz="2800" dirty="0" smtClean="0">
                <a:solidFill>
                  <a:srgbClr val="0070C0"/>
                </a:solidFill>
              </a:rPr>
              <a:t> </a:t>
            </a:r>
            <a:r>
              <a:rPr lang="pl-PL" sz="2800" dirty="0" err="1" smtClean="0"/>
              <a:t>representation</a:t>
            </a:r>
            <a:r>
              <a:rPr lang="pl-PL" sz="2800" dirty="0" smtClean="0"/>
              <a:t> of </a:t>
            </a:r>
            <a:r>
              <a:rPr lang="pl-PL" sz="2800" dirty="0" err="1" smtClean="0"/>
              <a:t>various</a:t>
            </a:r>
            <a:r>
              <a:rPr lang="pl-PL" sz="2800" dirty="0" smtClean="0"/>
              <a:t> 3D </a:t>
            </a:r>
            <a:r>
              <a:rPr lang="pl-PL" sz="2800" dirty="0" err="1" smtClean="0"/>
              <a:t>features</a:t>
            </a:r>
            <a:endParaRPr lang="pl-PL" sz="2800" dirty="0" smtClean="0"/>
          </a:p>
          <a:p>
            <a:pPr lvl="1"/>
            <a:r>
              <a:rPr lang="pl-PL" sz="2400" dirty="0" smtClean="0"/>
              <a:t>Geometry</a:t>
            </a:r>
          </a:p>
          <a:p>
            <a:pPr lvl="1"/>
            <a:r>
              <a:rPr lang="pl-PL" sz="2400" dirty="0" err="1" smtClean="0"/>
              <a:t>Structure</a:t>
            </a:r>
            <a:endParaRPr lang="pl-PL" sz="2400" dirty="0" smtClean="0"/>
          </a:p>
          <a:p>
            <a:pPr lvl="1"/>
            <a:r>
              <a:rPr lang="pl-PL" sz="2400" dirty="0" smtClean="0"/>
              <a:t>Presentation</a:t>
            </a:r>
          </a:p>
          <a:p>
            <a:pPr lvl="1"/>
            <a:r>
              <a:rPr lang="pl-PL" sz="2400" dirty="0" err="1" smtClean="0"/>
              <a:t>Animation</a:t>
            </a:r>
            <a:endParaRPr lang="en-US" sz="2400" dirty="0" smtClean="0"/>
          </a:p>
          <a:p>
            <a:r>
              <a:rPr lang="en-US" sz="2800" dirty="0" smtClean="0">
                <a:solidFill>
                  <a:srgbClr val="0070C0"/>
                </a:solidFill>
              </a:rPr>
              <a:t>Automatic generation </a:t>
            </a:r>
            <a:r>
              <a:rPr lang="en-US" sz="2800" dirty="0" smtClean="0"/>
              <a:t>of semantic X3D repositories based on already-available 3D models</a:t>
            </a:r>
          </a:p>
          <a:p>
            <a:r>
              <a:rPr lang="en-US" sz="2800" dirty="0" smtClean="0">
                <a:solidFill>
                  <a:srgbClr val="0070C0"/>
                </a:solidFill>
              </a:rPr>
              <a:t>Reasoning and querying </a:t>
            </a:r>
            <a:r>
              <a:rPr lang="en-US" sz="2800" dirty="0" smtClean="0"/>
              <a:t>over transcribed versions of available X3D content</a:t>
            </a:r>
            <a:endParaRPr lang="pl-PL" sz="2800" dirty="0" smtClean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53FAE0-8C0B-418D-8081-1C0B2A6D7530}" type="slidenum">
              <a:rPr lang="pl-PL" altLang="pl-PL" smtClean="0"/>
              <a:pPr>
                <a:defRPr/>
              </a:pPr>
              <a:t>13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2560796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z="4000" dirty="0" smtClean="0"/>
              <a:t>Example</a:t>
            </a:r>
            <a:r>
              <a:rPr lang="en-US" sz="4000" dirty="0" smtClean="0"/>
              <a:t>: </a:t>
            </a:r>
            <a:r>
              <a:rPr lang="pl-PL" sz="4000" dirty="0" smtClean="0"/>
              <a:t>San Carlos Cathedral</a:t>
            </a:r>
            <a:endParaRPr lang="pl-PL" sz="40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529" y="1845799"/>
            <a:ext cx="5192099" cy="2108272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528" y="3896920"/>
            <a:ext cx="5181160" cy="2103831"/>
          </a:xfrm>
          <a:prstGeom prst="rect">
            <a:avLst/>
          </a:prstGeom>
        </p:spPr>
      </p:pic>
      <p:sp>
        <p:nvSpPr>
          <p:cNvPr id="9" name="Tytuł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pl-PL" dirty="0"/>
          </a:p>
        </p:txBody>
      </p:sp>
      <p:pic>
        <p:nvPicPr>
          <p:cNvPr id="11" name="Obraz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7471" y="3221094"/>
            <a:ext cx="2875565" cy="1971970"/>
          </a:xfrm>
          <a:prstGeom prst="rect">
            <a:avLst/>
          </a:prstGeom>
        </p:spPr>
      </p:pic>
      <p:sp>
        <p:nvSpPr>
          <p:cNvPr id="12" name="pole tekstowe 11"/>
          <p:cNvSpPr txBox="1"/>
          <p:nvPr/>
        </p:nvSpPr>
        <p:spPr>
          <a:xfrm>
            <a:off x="5652120" y="5190291"/>
            <a:ext cx="32800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200" dirty="0"/>
              <a:t>https://upload.wikimedia.org/wikipedia</a:t>
            </a:r>
            <a:r>
              <a:rPr lang="pl-PL" sz="1200" dirty="0" smtClean="0"/>
              <a:t>/</a:t>
            </a:r>
          </a:p>
          <a:p>
            <a:r>
              <a:rPr lang="pl-PL" sz="1200" dirty="0" err="1" smtClean="0"/>
              <a:t>commons</a:t>
            </a:r>
            <a:r>
              <a:rPr lang="pl-PL" sz="1200" dirty="0" smtClean="0"/>
              <a:t>/c/c1/Monterey%2C_California_-_</a:t>
            </a:r>
          </a:p>
          <a:p>
            <a:r>
              <a:rPr lang="pl-PL" sz="1200" dirty="0" smtClean="0"/>
              <a:t>Cathedral_of_San_Carlos_Borromeo</a:t>
            </a:r>
            <a:r>
              <a:rPr lang="pl-PL" sz="1200" dirty="0"/>
              <a:t>_%</a:t>
            </a:r>
            <a:r>
              <a:rPr lang="pl-PL" sz="1200" dirty="0" smtClean="0"/>
              <a:t>28</a:t>
            </a:r>
          </a:p>
          <a:p>
            <a:r>
              <a:rPr lang="pl-PL" sz="1200" dirty="0" smtClean="0"/>
              <a:t>Royal_Presidio_Chapel%29</a:t>
            </a:r>
            <a:r>
              <a:rPr lang="pl-PL" sz="1200" dirty="0"/>
              <a:t>_-_</a:t>
            </a:r>
            <a:r>
              <a:rPr lang="pl-PL" sz="1200" dirty="0" smtClean="0"/>
              <a:t>panoramio.jpg</a:t>
            </a:r>
          </a:p>
        </p:txBody>
      </p:sp>
      <p:pic>
        <p:nvPicPr>
          <p:cNvPr id="13" name="Obraz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9343" y="1918435"/>
            <a:ext cx="3171820" cy="129454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3528" y="1340768"/>
            <a:ext cx="8568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7"/>
              </a:rPr>
              <a:t>https</a:t>
            </a:r>
            <a:r>
              <a:rPr lang="en-US" dirty="0" smtClean="0">
                <a:hlinkClick r:id="rId7"/>
              </a:rPr>
              <a:t>://x3dgraphics.com/examples/X3dForAdvancedModeling/SanCarlosCathedral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0" name="Symbol zastępczy numeru slajdu 3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/>
          <a:p>
            <a:pPr>
              <a:defRPr/>
            </a:pPr>
            <a:fld id="{6353FAE0-8C0B-418D-8081-1C0B2A6D7530}" type="slidenum">
              <a:rPr lang="pl-PL" altLang="pl-PL" smtClean="0"/>
              <a:pPr>
                <a:defRPr/>
              </a:pPr>
              <a:t>14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709113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04" y="1916832"/>
            <a:ext cx="8983943" cy="4824536"/>
          </a:xfrm>
          <a:prstGeom prst="rect">
            <a:avLst/>
          </a:prstGeom>
        </p:spPr>
      </p:pic>
      <p:sp>
        <p:nvSpPr>
          <p:cNvPr id="9" name="Tytuł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pl-PL" sz="4000" dirty="0" smtClean="0"/>
              <a:t>Example</a:t>
            </a:r>
            <a:r>
              <a:rPr lang="en-US" sz="4000" dirty="0" smtClean="0"/>
              <a:t>: </a:t>
            </a:r>
            <a:r>
              <a:rPr lang="pl-PL" sz="4000" dirty="0" smtClean="0"/>
              <a:t>San Carlos Cathedral</a:t>
            </a:r>
            <a:endParaRPr lang="pl-PL" sz="4000" dirty="0"/>
          </a:p>
        </p:txBody>
      </p:sp>
      <p:sp>
        <p:nvSpPr>
          <p:cNvPr id="10" name="Tytuł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 lang="pl-PL" dirty="0"/>
          </a:p>
        </p:txBody>
      </p:sp>
      <p:sp>
        <p:nvSpPr>
          <p:cNvPr id="11" name="TextBox 10"/>
          <p:cNvSpPr txBox="1"/>
          <p:nvPr/>
        </p:nvSpPr>
        <p:spPr>
          <a:xfrm>
            <a:off x="323528" y="1340768"/>
            <a:ext cx="8568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https</a:t>
            </a:r>
            <a:r>
              <a:rPr lang="en-US" dirty="0" smtClean="0">
                <a:hlinkClick r:id="rId4"/>
              </a:rPr>
              <a:t>://x3dgraphics.com/examples/X3dForAdvancedModeling/SanCarlosCathedral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2" name="Symbol zastępczy numeru slajdu 3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/>
          <a:p>
            <a:pPr>
              <a:defRPr/>
            </a:pPr>
            <a:fld id="{6353FAE0-8C0B-418D-8081-1C0B2A6D7530}" type="slidenum">
              <a:rPr lang="pl-PL" altLang="pl-PL" smtClean="0"/>
              <a:pPr>
                <a:defRPr/>
              </a:pPr>
              <a:t>15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439693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ytuł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z="4000" dirty="0" smtClean="0"/>
              <a:t>Cathedral</a:t>
            </a:r>
            <a:r>
              <a:rPr lang="en-US" sz="4000" dirty="0" smtClean="0"/>
              <a:t>: </a:t>
            </a:r>
            <a:r>
              <a:rPr lang="pl-PL" sz="4000" dirty="0" smtClean="0"/>
              <a:t>semantic representation</a:t>
            </a:r>
            <a:endParaRPr lang="pl-PL" sz="4000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53FAE0-8C0B-418D-8081-1C0B2A6D7530}" type="slidenum">
              <a:rPr lang="pl-PL" altLang="pl-PL" smtClean="0"/>
              <a:pPr>
                <a:defRPr/>
              </a:pPr>
              <a:t>16</a:t>
            </a:fld>
            <a:endParaRPr lang="pl-PL" altLang="pl-PL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1556792"/>
            <a:ext cx="7056784" cy="455849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771800" y="6237312"/>
            <a:ext cx="1368152" cy="369332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hlinkClick r:id="rId4"/>
              </a:rPr>
              <a:t>Turtle (.</a:t>
            </a:r>
            <a:r>
              <a:rPr lang="en-US" dirty="0" err="1" smtClean="0">
                <a:hlinkClick r:id="rId4"/>
              </a:rPr>
              <a:t>ttl</a:t>
            </a:r>
            <a:r>
              <a:rPr lang="en-US" dirty="0" smtClean="0">
                <a:hlinkClick r:id="rId4"/>
              </a:rPr>
              <a:t>)</a:t>
            </a:r>
            <a:endParaRPr lang="en-US" dirty="0"/>
          </a:p>
        </p:txBody>
      </p:sp>
      <p:sp>
        <p:nvSpPr>
          <p:cNvPr id="3" name="TextBox 2">
            <a:hlinkClick r:id="rId5"/>
          </p:cNvPr>
          <p:cNvSpPr txBox="1"/>
          <p:nvPr/>
        </p:nvSpPr>
        <p:spPr>
          <a:xfrm>
            <a:off x="4788024" y="6247512"/>
            <a:ext cx="1872208" cy="369332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 smtClean="0">
                <a:hlinkClick r:id="rId5"/>
              </a:rPr>
              <a:t>WorldInfo</a:t>
            </a:r>
            <a:r>
              <a:rPr lang="en-US" dirty="0" smtClean="0">
                <a:hlinkClick r:id="rId5"/>
              </a:rPr>
              <a:t> Query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546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1541773"/>
            <a:ext cx="7056784" cy="4558494"/>
          </a:xfrm>
          <a:prstGeom prst="rect">
            <a:avLst/>
          </a:prstGeom>
        </p:spPr>
      </p:pic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53FAE0-8C0B-418D-8081-1C0B2A6D7530}" type="slidenum">
              <a:rPr lang="pl-PL" altLang="pl-PL" smtClean="0"/>
              <a:pPr>
                <a:defRPr/>
              </a:pPr>
              <a:t>17</a:t>
            </a:fld>
            <a:endParaRPr lang="pl-PL" altLang="pl-PL"/>
          </a:p>
        </p:txBody>
      </p:sp>
      <p:sp>
        <p:nvSpPr>
          <p:cNvPr id="5" name="Tytuł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z="3600" dirty="0" smtClean="0"/>
              <a:t>Cathedral</a:t>
            </a:r>
            <a:r>
              <a:rPr lang="en-US" sz="3600" dirty="0" smtClean="0"/>
              <a:t>: SPARQL </a:t>
            </a:r>
            <a:r>
              <a:rPr lang="pl-PL" sz="3600" dirty="0" smtClean="0"/>
              <a:t>semantic quer</a:t>
            </a:r>
            <a:r>
              <a:rPr lang="en-US" sz="3600" dirty="0" smtClean="0"/>
              <a:t>y 1</a:t>
            </a:r>
            <a:endParaRPr lang="pl-PL" sz="3600" dirty="0"/>
          </a:p>
        </p:txBody>
      </p:sp>
      <p:sp>
        <p:nvSpPr>
          <p:cNvPr id="8" name="pole tekstowe 7"/>
          <p:cNvSpPr txBox="1"/>
          <p:nvPr/>
        </p:nvSpPr>
        <p:spPr>
          <a:xfrm>
            <a:off x="3707904" y="4993352"/>
            <a:ext cx="499541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l-PL" dirty="0" smtClean="0">
                <a:solidFill>
                  <a:srgbClr val="FF0000"/>
                </a:solidFill>
              </a:rPr>
              <a:t>How many shapes </a:t>
            </a:r>
            <a:r>
              <a:rPr lang="en-US" dirty="0" smtClean="0">
                <a:solidFill>
                  <a:srgbClr val="FF0000"/>
                </a:solidFill>
              </a:rPr>
              <a:t>together</a:t>
            </a:r>
            <a:r>
              <a:rPr lang="pl-PL" dirty="0" smtClean="0">
                <a:solidFill>
                  <a:srgbClr val="FF0000"/>
                </a:solidFill>
              </a:rPr>
              <a:t> compose the altar?</a:t>
            </a:r>
            <a:endParaRPr lang="pl-PL" dirty="0">
              <a:solidFill>
                <a:srgbClr val="FF0000"/>
              </a:solidFill>
            </a:endParaRPr>
          </a:p>
        </p:txBody>
      </p:sp>
      <p:pic>
        <p:nvPicPr>
          <p:cNvPr id="9" name="Obraz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002" y="5367189"/>
            <a:ext cx="8429297" cy="691075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sp>
        <p:nvSpPr>
          <p:cNvPr id="10" name="Prostokąt zaokrąglony 9"/>
          <p:cNvSpPr/>
          <p:nvPr/>
        </p:nvSpPr>
        <p:spPr>
          <a:xfrm>
            <a:off x="457200" y="3933056"/>
            <a:ext cx="6707088" cy="21602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1" name="Obraz 5"/>
          <p:cNvPicPr>
            <a:picLocks noChangeAspect="1"/>
          </p:cNvPicPr>
          <p:nvPr/>
        </p:nvPicPr>
        <p:blipFill rotWithShape="1">
          <a:blip r:embed="rId5"/>
          <a:srcRect l="27243" r="18271"/>
          <a:stretch/>
        </p:blipFill>
        <p:spPr>
          <a:xfrm>
            <a:off x="7308304" y="1484784"/>
            <a:ext cx="1728192" cy="129454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24570" y="6298684"/>
            <a:ext cx="1883534" cy="369332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6"/>
              </a:rPr>
              <a:t>Query and 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235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562074"/>
          </a:xfrm>
        </p:spPr>
        <p:txBody>
          <a:bodyPr/>
          <a:lstStyle/>
          <a:p>
            <a:r>
              <a:rPr lang="en-US" sz="3200" dirty="0">
                <a:hlinkClick r:id="rId3"/>
              </a:rPr>
              <a:t>X3dSanCarlosCathedralAltarQuery_01.rq.txt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704"/>
            <a:ext cx="8229600" cy="5480521"/>
          </a:xfrm>
        </p:spPr>
        <p:txBody>
          <a:bodyPr/>
          <a:lstStyle/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Perform X3D Ontology query X3dSanCarlosCathedralAltarQuery_01.rq using examples/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Altar.ttl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to produce output file X3dSanCarlosCathedralAltarQuery_01.rq.txt: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===========================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PREFIX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 &lt;http://www.w3.org/1999/02/22-rdf-syntax-ns#&gt;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PREFIX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rdfs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&lt;http://www.w3.org/2000/01/rdf-schema#&gt;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PREFIX owl:  &lt;http://www.w3.org/2002/07/owl#&gt;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PREFIX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xsd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 &lt;http://www.w3.org/2001/XMLSchema#&gt;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PREFIX x3d:  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  <a:hlinkClick r:id="rId4"/>
              </a:rPr>
              <a:t>http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  <a:hlinkClick r:id="rId4"/>
              </a:rPr>
              <a:t>://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  <a:hlinkClick r:id="rId4"/>
              </a:rPr>
              <a:t>www.web3d.org/specifications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/x3d-4.0.xsd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#&gt;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PREFIX x3do: 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  <a:hlinkClick r:id="rId5"/>
              </a:rPr>
              <a:t>http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  <a:hlinkClick r:id="rId5"/>
              </a:rPr>
              <a:t>://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  <a:hlinkClick r:id="rId5"/>
              </a:rPr>
              <a:t>www.web3d.org/semantics/ontologies/X3dOntology4.0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#&gt;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# X3dSanCarlosCathedralAltarQuery_01.rq    Query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Altar.ttl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to count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numberShapes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###############################################</a:t>
            </a:r>
          </a:p>
          <a:p>
            <a:pPr marL="0" indent="0"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Every X3D knowledge base can be subject to semantic queries.</a:t>
            </a:r>
          </a:p>
          <a:p>
            <a:pPr marL="0" indent="0">
              <a:buNone/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# The following SPARQL query provides the number of shapes composing the altar.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# The result of the query is: 14.</a:t>
            </a:r>
          </a:p>
          <a:p>
            <a:pPr marL="0" indent="0">
              <a:buNone/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SELECT (count(distinct ?shape) as ?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numberShapes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?shape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rdf:type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x3do:Shape .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###############################################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numberShapes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|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================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| 14           |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53FAE0-8C0B-418D-8081-1C0B2A6D7530}" type="slidenum">
              <a:rPr lang="pl-PL" altLang="pl-PL" smtClean="0"/>
              <a:pPr>
                <a:defRPr/>
              </a:pPr>
              <a:t>18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3022619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1541773"/>
            <a:ext cx="7056784" cy="4558494"/>
          </a:xfrm>
          <a:prstGeom prst="rect">
            <a:avLst/>
          </a:prstGeom>
        </p:spPr>
      </p:pic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53FAE0-8C0B-418D-8081-1C0B2A6D7530}" type="slidenum">
              <a:rPr lang="pl-PL" altLang="pl-PL" smtClean="0"/>
              <a:pPr>
                <a:defRPr/>
              </a:pPr>
              <a:t>19</a:t>
            </a:fld>
            <a:endParaRPr lang="pl-PL" altLang="pl-PL"/>
          </a:p>
        </p:txBody>
      </p:sp>
      <p:sp>
        <p:nvSpPr>
          <p:cNvPr id="5" name="Tytuł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z="3600" dirty="0"/>
              <a:t>Cathedral</a:t>
            </a:r>
            <a:r>
              <a:rPr lang="en-US" sz="3600" dirty="0"/>
              <a:t>: SPARQL </a:t>
            </a:r>
            <a:r>
              <a:rPr lang="pl-PL" sz="3600" dirty="0"/>
              <a:t>semantic quer</a:t>
            </a:r>
            <a:r>
              <a:rPr lang="en-US" sz="3600" dirty="0"/>
              <a:t>y </a:t>
            </a:r>
            <a:r>
              <a:rPr lang="en-US" sz="3600" dirty="0" smtClean="0"/>
              <a:t>2</a:t>
            </a:r>
            <a:endParaRPr lang="pl-PL" sz="3600" dirty="0"/>
          </a:p>
        </p:txBody>
      </p:sp>
      <p:sp>
        <p:nvSpPr>
          <p:cNvPr id="8" name="pole tekstowe 7"/>
          <p:cNvSpPr txBox="1"/>
          <p:nvPr/>
        </p:nvSpPr>
        <p:spPr>
          <a:xfrm>
            <a:off x="4064317" y="4139788"/>
            <a:ext cx="479886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l-PL" dirty="0" smtClean="0">
                <a:solidFill>
                  <a:srgbClr val="FF0000"/>
                </a:solidFill>
              </a:rPr>
              <a:t>What textures </a:t>
            </a:r>
            <a:r>
              <a:rPr lang="pl-PL" dirty="0">
                <a:solidFill>
                  <a:srgbClr val="FF0000"/>
                </a:solidFill>
              </a:rPr>
              <a:t>are used </a:t>
            </a:r>
            <a:r>
              <a:rPr lang="pl-PL" dirty="0" smtClean="0">
                <a:solidFill>
                  <a:srgbClr val="FF0000"/>
                </a:solidFill>
              </a:rPr>
              <a:t>for the 3D model?</a:t>
            </a:r>
            <a:endParaRPr lang="pl-PL" dirty="0">
              <a:solidFill>
                <a:srgbClr val="FF0000"/>
              </a:solidFill>
            </a:endParaRPr>
          </a:p>
        </p:txBody>
      </p:sp>
      <p:sp>
        <p:nvSpPr>
          <p:cNvPr id="10" name="Prostokąt zaokrąglony 9"/>
          <p:cNvSpPr/>
          <p:nvPr/>
        </p:nvSpPr>
        <p:spPr>
          <a:xfrm>
            <a:off x="457200" y="5661247"/>
            <a:ext cx="6491064" cy="43901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2" name="Obraz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4317" y="4501497"/>
            <a:ext cx="4798864" cy="1087743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pic>
        <p:nvPicPr>
          <p:cNvPr id="9" name="Obraz 5"/>
          <p:cNvPicPr>
            <a:picLocks noChangeAspect="1"/>
          </p:cNvPicPr>
          <p:nvPr/>
        </p:nvPicPr>
        <p:blipFill rotWithShape="1">
          <a:blip r:embed="rId5"/>
          <a:srcRect l="27243" r="18271"/>
          <a:stretch/>
        </p:blipFill>
        <p:spPr>
          <a:xfrm>
            <a:off x="7308304" y="1484784"/>
            <a:ext cx="1728192" cy="129454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624570" y="6298684"/>
            <a:ext cx="1883534" cy="369332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6"/>
              </a:rPr>
              <a:t>Query and 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126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pl-PL" sz="4800" dirty="0" smtClean="0"/>
              <a:t>Presentation Outline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435975" cy="4525963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altLang="pl-PL" dirty="0"/>
              <a:t>X3D Semantic Web Working Group </a:t>
            </a:r>
          </a:p>
          <a:p>
            <a:pPr>
              <a:spcBef>
                <a:spcPts val="600"/>
              </a:spcBef>
            </a:pPr>
            <a:r>
              <a:rPr lang="pl-PL" altLang="pl-PL" dirty="0" smtClean="0"/>
              <a:t>Motivations for </a:t>
            </a:r>
            <a:r>
              <a:rPr lang="en-US" altLang="pl-PL" dirty="0" smtClean="0"/>
              <a:t>S</a:t>
            </a:r>
            <a:r>
              <a:rPr lang="pl-PL" altLang="pl-PL" dirty="0" smtClean="0"/>
              <a:t>emantic 3D content</a:t>
            </a:r>
          </a:p>
          <a:p>
            <a:pPr>
              <a:spcBef>
                <a:spcPts val="600"/>
              </a:spcBef>
            </a:pPr>
            <a:r>
              <a:rPr lang="pl-PL" altLang="pl-PL" dirty="0" smtClean="0"/>
              <a:t>The Semantic Web3D </a:t>
            </a:r>
            <a:r>
              <a:rPr lang="en-US" altLang="pl-PL" dirty="0" smtClean="0"/>
              <a:t>A</a:t>
            </a:r>
            <a:r>
              <a:rPr lang="pl-PL" altLang="pl-PL" dirty="0" smtClean="0"/>
              <a:t>pproach</a:t>
            </a:r>
          </a:p>
          <a:p>
            <a:pPr>
              <a:spcBef>
                <a:spcPts val="600"/>
              </a:spcBef>
            </a:pPr>
            <a:r>
              <a:rPr lang="pl-PL" dirty="0" smtClean="0"/>
              <a:t>X3D Ontology and </a:t>
            </a:r>
            <a:r>
              <a:rPr lang="en-US" dirty="0"/>
              <a:t>K</a:t>
            </a:r>
            <a:r>
              <a:rPr lang="pl-PL" dirty="0" smtClean="0"/>
              <a:t>nowledge </a:t>
            </a:r>
            <a:r>
              <a:rPr lang="en-US" dirty="0" err="1"/>
              <a:t>B</a:t>
            </a:r>
            <a:r>
              <a:rPr lang="pl-PL" dirty="0" smtClean="0"/>
              <a:t>ases</a:t>
            </a:r>
          </a:p>
          <a:p>
            <a:pPr>
              <a:spcBef>
                <a:spcPts val="600"/>
              </a:spcBef>
            </a:pPr>
            <a:r>
              <a:rPr lang="pl-PL" dirty="0" smtClean="0"/>
              <a:t>Example</a:t>
            </a:r>
            <a:r>
              <a:rPr lang="en-US" dirty="0" smtClean="0"/>
              <a:t>s</a:t>
            </a:r>
            <a:endParaRPr lang="en-US" dirty="0"/>
          </a:p>
          <a:p>
            <a:pPr>
              <a:spcBef>
                <a:spcPts val="600"/>
              </a:spcBef>
            </a:pPr>
            <a:r>
              <a:rPr lang="en-US" altLang="pl-PL" dirty="0" smtClean="0"/>
              <a:t>Conclusions and Future Work</a:t>
            </a:r>
          </a:p>
        </p:txBody>
      </p:sp>
      <p:sp>
        <p:nvSpPr>
          <p:cNvPr id="2" name="Symbol zastępczy numeru slajdu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53FAE0-8C0B-418D-8081-1C0B2A6D7530}" type="slidenum">
              <a:rPr lang="pl-PL" altLang="pl-PL" smtClean="0"/>
              <a:pPr>
                <a:defRPr/>
              </a:pPr>
              <a:t>2</a:t>
            </a:fld>
            <a:endParaRPr lang="pl-PL" altLang="pl-PL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562074"/>
          </a:xfrm>
        </p:spPr>
        <p:txBody>
          <a:bodyPr/>
          <a:lstStyle/>
          <a:p>
            <a:r>
              <a:rPr lang="en-US" sz="3200" dirty="0" smtClean="0">
                <a:hlinkClick r:id="rId3"/>
              </a:rPr>
              <a:t>X3dSanCarlosCathedralAltarQuery_02.rq.txt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704"/>
            <a:ext cx="8229600" cy="5688632"/>
          </a:xfrm>
        </p:spPr>
        <p:txBody>
          <a:bodyPr/>
          <a:lstStyle/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Perform X3D Ontology query X3dSanCarlosCathedralAltarQuery_02.rq using examples/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Altar.ttl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to produce output file X3dSanCarlosCathedralAltarQuery_02.rq.txt: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===========================</a:t>
            </a:r>
          </a:p>
          <a:p>
            <a:pPr marL="0" indent="0"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 (PREFIX headers omitted)</a:t>
            </a:r>
          </a:p>
          <a:p>
            <a:pPr marL="0" indent="0">
              <a:buNone/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X3dSanCarlosCathedralAltarQuery_02.rq    Query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Altar.ttl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for texture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values.</a:t>
            </a:r>
          </a:p>
          <a:p>
            <a:pPr marL="0" indent="0"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###############################################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# Every X3D knowledge base can be subject to semantic queries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The following query provides the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addresses of all textures used within the scene.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# The result is the wood texture: ../Wood.jpg (cf. Listing 3, line 18)</a:t>
            </a:r>
          </a:p>
          <a:p>
            <a:pPr marL="0" indent="0">
              <a:buNone/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SELECT ?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appearanceNode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?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textureUrl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?appearance x3do:hasTexture ?texture . 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?texture    x3do:url        ?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textureUrl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</a:p>
          <a:p>
            <a:pPr marL="0" indent="0">
              <a:buNone/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BIND (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strafter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xsd:string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(?appearance),"#") AS ?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appearanceNode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ORDER by ASC(?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textureUrl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###############################################</a:t>
            </a:r>
          </a:p>
          <a:p>
            <a:pPr marL="0" indent="0">
              <a:buNone/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---------------------------------------------------------------------------------------------------------|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appearanceNode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| </a:t>
            </a:r>
            <a:r>
              <a:rPr lang="en-US" sz="10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textureUrl</a:t>
            </a:r>
            <a:r>
              <a:rPr lang="en-US" sz="1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                     |</a:t>
            </a: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=========================================================================================================|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WoodAppearance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| "\"images/Wood.jpg\" </a:t>
            </a:r>
            <a:r>
              <a:rPr lang="en-US" sz="1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\“</a:t>
            </a:r>
            <a:r>
              <a:rPr lang="en-US" sz="1000" b="1" dirty="0" smtClean="0">
                <a:latin typeface="Courier New" panose="02070309020205020404" pitchFamily="49" charset="0"/>
                <a:cs typeface="Courier New" panose="02070309020205020404" pitchFamily="49" charset="0"/>
                <a:hlinkClick r:id="rId4"/>
              </a:rPr>
              <a:t>https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  <a:hlinkClick r:id="rId4"/>
              </a:rPr>
              <a:t>://</a:t>
            </a:r>
            <a:r>
              <a:rPr lang="en-US" sz="1000" b="1" dirty="0" smtClean="0">
                <a:latin typeface="Courier New" panose="02070309020205020404" pitchFamily="49" charset="0"/>
                <a:cs typeface="Courier New" panose="02070309020205020404" pitchFamily="49" charset="0"/>
                <a:hlinkClick r:id="rId4"/>
              </a:rPr>
              <a:t>x3dgraphics.com/examples/X3dForAdvancedModeling/</a:t>
            </a:r>
            <a:r>
              <a:rPr lang="en-US" sz="1000" b="1" dirty="0" err="1" smtClean="0">
                <a:latin typeface="Courier New" panose="02070309020205020404" pitchFamily="49" charset="0"/>
                <a:cs typeface="Courier New" panose="02070309020205020404" pitchFamily="49" charset="0"/>
                <a:hlinkClick r:id="rId4"/>
              </a:rPr>
              <a:t>SanCarlosCathedral</a:t>
            </a:r>
            <a:r>
              <a:rPr lang="en-US" sz="1000" b="1" dirty="0" smtClean="0">
                <a:latin typeface="Courier New" panose="02070309020205020404" pitchFamily="49" charset="0"/>
                <a:cs typeface="Courier New" panose="02070309020205020404" pitchFamily="49" charset="0"/>
                <a:hlinkClick r:id="rId4"/>
              </a:rPr>
              <a:t>/images/Wood.jpg</a:t>
            </a:r>
            <a:r>
              <a:rPr lang="en-US" sz="1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\""       |</a:t>
            </a: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---------------------------------------------------------------------------------------------------------</a:t>
            </a: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53FAE0-8C0B-418D-8081-1C0B2A6D7530}" type="slidenum">
              <a:rPr lang="pl-PL" altLang="pl-PL" smtClean="0"/>
              <a:pPr>
                <a:defRPr/>
              </a:pPr>
              <a:t>20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85617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1541773"/>
            <a:ext cx="7056784" cy="4558494"/>
          </a:xfrm>
          <a:prstGeom prst="rect">
            <a:avLst/>
          </a:prstGeom>
        </p:spPr>
      </p:pic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53FAE0-8C0B-418D-8081-1C0B2A6D7530}" type="slidenum">
              <a:rPr lang="pl-PL" altLang="pl-PL" smtClean="0"/>
              <a:pPr>
                <a:defRPr/>
              </a:pPr>
              <a:t>21</a:t>
            </a:fld>
            <a:endParaRPr lang="pl-PL" altLang="pl-PL"/>
          </a:p>
        </p:txBody>
      </p:sp>
      <p:sp>
        <p:nvSpPr>
          <p:cNvPr id="5" name="Tytuł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z="3600" dirty="0"/>
              <a:t>Cathedral</a:t>
            </a:r>
            <a:r>
              <a:rPr lang="en-US" sz="3600" dirty="0"/>
              <a:t>: SPARQL </a:t>
            </a:r>
            <a:r>
              <a:rPr lang="pl-PL" sz="3600" dirty="0"/>
              <a:t>semantic quer</a:t>
            </a:r>
            <a:r>
              <a:rPr lang="en-US" sz="3600" dirty="0"/>
              <a:t>y </a:t>
            </a:r>
            <a:r>
              <a:rPr lang="en-US" sz="3600" dirty="0" smtClean="0"/>
              <a:t>3</a:t>
            </a:r>
            <a:endParaRPr lang="pl-PL" sz="2800" dirty="0"/>
          </a:p>
        </p:txBody>
      </p:sp>
      <p:pic>
        <p:nvPicPr>
          <p:cNvPr id="6" name="Obraz 5"/>
          <p:cNvPicPr>
            <a:picLocks noChangeAspect="1"/>
          </p:cNvPicPr>
          <p:nvPr/>
        </p:nvPicPr>
        <p:blipFill rotWithShape="1">
          <a:blip r:embed="rId4"/>
          <a:srcRect l="27243" r="18271"/>
          <a:stretch/>
        </p:blipFill>
        <p:spPr>
          <a:xfrm>
            <a:off x="7308304" y="1484784"/>
            <a:ext cx="1728192" cy="1294541"/>
          </a:xfrm>
          <a:prstGeom prst="rect">
            <a:avLst/>
          </a:prstGeom>
        </p:spPr>
      </p:pic>
      <p:sp>
        <p:nvSpPr>
          <p:cNvPr id="8" name="pole tekstowe 7"/>
          <p:cNvSpPr txBox="1"/>
          <p:nvPr/>
        </p:nvSpPr>
        <p:spPr>
          <a:xfrm>
            <a:off x="6594802" y="5255675"/>
            <a:ext cx="244169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pl-PL" dirty="0" err="1" smtClean="0">
                <a:solidFill>
                  <a:srgbClr val="FF0000"/>
                </a:solidFill>
              </a:rPr>
              <a:t>What</a:t>
            </a:r>
            <a:r>
              <a:rPr lang="pl-PL" dirty="0" smtClean="0">
                <a:solidFill>
                  <a:srgbClr val="FF0000"/>
                </a:solidFill>
              </a:rPr>
              <a:t> </a:t>
            </a:r>
            <a:r>
              <a:rPr lang="pl-PL" dirty="0" err="1" smtClean="0">
                <a:solidFill>
                  <a:srgbClr val="FF0000"/>
                </a:solidFill>
              </a:rPr>
              <a:t>is</a:t>
            </a:r>
            <a:r>
              <a:rPr lang="pl-PL" dirty="0" smtClean="0">
                <a:solidFill>
                  <a:srgbClr val="FF0000"/>
                </a:solidFill>
              </a:rPr>
              <a:t> the </a:t>
            </a:r>
            <a:r>
              <a:rPr lang="pl-PL" dirty="0" err="1" smtClean="0">
                <a:solidFill>
                  <a:srgbClr val="FF0000"/>
                </a:solidFill>
              </a:rPr>
              <a:t>sky</a:t>
            </a:r>
            <a:r>
              <a:rPr lang="pl-PL" dirty="0" smtClean="0">
                <a:solidFill>
                  <a:srgbClr val="FF0000"/>
                </a:solidFill>
              </a:rPr>
              <a:t> </a:t>
            </a:r>
            <a:r>
              <a:rPr lang="pl-PL" dirty="0" err="1" smtClean="0">
                <a:solidFill>
                  <a:srgbClr val="FF0000"/>
                </a:solidFill>
              </a:rPr>
              <a:t>color</a:t>
            </a:r>
            <a:r>
              <a:rPr lang="pl-PL" dirty="0" smtClean="0">
                <a:solidFill>
                  <a:srgbClr val="FF0000"/>
                </a:solidFill>
              </a:rPr>
              <a:t>?</a:t>
            </a:r>
            <a:endParaRPr lang="pl-PL" dirty="0">
              <a:solidFill>
                <a:srgbClr val="FF0000"/>
              </a:solidFill>
            </a:endParaRPr>
          </a:p>
        </p:txBody>
      </p:sp>
      <p:sp>
        <p:nvSpPr>
          <p:cNvPr id="10" name="Prostokąt zaokrąglony 9"/>
          <p:cNvSpPr/>
          <p:nvPr/>
        </p:nvSpPr>
        <p:spPr>
          <a:xfrm>
            <a:off x="460301" y="2629941"/>
            <a:ext cx="5335835" cy="43901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3" name="Obraz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1760" y="6122606"/>
            <a:ext cx="5786783" cy="575539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sp>
        <p:nvSpPr>
          <p:cNvPr id="9" name="TextBox 8">
            <a:hlinkClick r:id="rId6"/>
          </p:cNvPr>
          <p:cNvSpPr txBox="1"/>
          <p:nvPr/>
        </p:nvSpPr>
        <p:spPr>
          <a:xfrm>
            <a:off x="7006568" y="5621517"/>
            <a:ext cx="1883534" cy="369332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6"/>
              </a:rPr>
              <a:t>Query and 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166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562074"/>
          </a:xfrm>
        </p:spPr>
        <p:txBody>
          <a:bodyPr/>
          <a:lstStyle/>
          <a:p>
            <a:r>
              <a:rPr lang="en-US" sz="3200" dirty="0" smtClean="0">
                <a:hlinkClick r:id="rId3"/>
              </a:rPr>
              <a:t>X3dSanCarlosCathedralAltarQuery_03.rq.txt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704"/>
            <a:ext cx="8229600" cy="5361459"/>
          </a:xfrm>
        </p:spPr>
        <p:txBody>
          <a:bodyPr/>
          <a:lstStyle/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Perform X3D Ontology query X3dSanCarlosCathedralAltarQuery_03.rq using examples/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Altar.ttl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to produce output file X3dSanCarlosCathedralAltarQuery_03.rq.txt:</a:t>
            </a:r>
          </a:p>
          <a:p>
            <a:pPr marL="0" indent="0"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 (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PREFIX 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headers 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omitted)</a:t>
            </a:r>
          </a:p>
          <a:p>
            <a:pPr marL="0" indent="0">
              <a:buNone/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# X3dSanCarlosCathedralAltarQuery_03.rq    Query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Altar.ttl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to determine Background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skyColor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values.</a:t>
            </a:r>
          </a:p>
          <a:p>
            <a:pPr marL="0" indent="0">
              <a:buNone/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###############################################</a:t>
            </a:r>
          </a:p>
          <a:p>
            <a:pPr marL="0" indent="0">
              <a:buNone/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# Every X3D knowledge base can be subject to semantic queries.</a:t>
            </a:r>
          </a:p>
          <a:p>
            <a:pPr marL="0" indent="0">
              <a:buNone/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# The following query retrieves the Background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skyColor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used in the scene.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# The result is the following list of RGB values: (0.7216 0.8 0.9922) (cf. Listing 3, line 6).</a:t>
            </a:r>
          </a:p>
          <a:p>
            <a:pPr marL="0" indent="0">
              <a:buNone/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# Note special handling of RDF lists: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# Bob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DuCharme's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weblog, 21 April 2014, "RDF lists and SPARQL"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  <a:hlinkClick r:id="rId4"/>
              </a:rPr>
              <a:t>http://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  <a:hlinkClick r:id="rId4"/>
              </a:rPr>
              <a:t>www.snee.com/bobdc.blog/2014/04/rdf-lists-and-sparql.html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SELECT ?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backgroundNode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?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skyColorListValues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?background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rdf:type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x3do:Background ;</a:t>
            </a: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x3do:skyColor/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rdf:rest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*/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rdf:first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?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skyColorListValues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BIND (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strafter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xsd:string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(?background),"#") AS ?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backgroundNode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# TODO re-aggregate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skyColor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list values into list of tuples</a:t>
            </a:r>
          </a:p>
          <a:p>
            <a:pPr marL="0" indent="0"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###############################################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backgroundNode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|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skyColorListValues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|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=========================================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| "Background_2_2" | 0.7216             |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| "Background_2_2" | 0.8                |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| "Background_2_2" | 0.9922             |</a:t>
            </a:r>
          </a:p>
          <a:p>
            <a:pPr marL="0" indent="0">
              <a:buNone/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</a:t>
            </a:r>
          </a:p>
          <a:p>
            <a:pPr marL="0" indent="0">
              <a:buNone/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53FAE0-8C0B-418D-8081-1C0B2A6D7530}" type="slidenum">
              <a:rPr lang="pl-PL" altLang="pl-PL" smtClean="0"/>
              <a:pPr>
                <a:defRPr/>
              </a:pPr>
              <a:t>22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269590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Conclusions and Future Work</a:t>
            </a:r>
            <a:endParaRPr lang="en-US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>
                <a:solidFill>
                  <a:srgbClr val="0070C0"/>
                </a:solidFill>
              </a:rPr>
              <a:t>Advantages of the presented approach</a:t>
            </a:r>
          </a:p>
          <a:p>
            <a:pPr lvl="1"/>
            <a:r>
              <a:rPr lang="pl-PL" sz="2000" dirty="0" smtClean="0"/>
              <a:t>Integration of the </a:t>
            </a:r>
            <a:r>
              <a:rPr lang="en-US" sz="2000" dirty="0" smtClean="0"/>
              <a:t>S</a:t>
            </a:r>
            <a:r>
              <a:rPr lang="pl-PL" sz="2000" dirty="0" smtClean="0"/>
              <a:t>emantic </a:t>
            </a:r>
            <a:r>
              <a:rPr lang="en-US" sz="2000" dirty="0" smtClean="0"/>
              <a:t>W</a:t>
            </a:r>
            <a:r>
              <a:rPr lang="pl-PL" sz="2000" dirty="0" smtClean="0"/>
              <a:t>eb and 3D</a:t>
            </a:r>
          </a:p>
          <a:p>
            <a:pPr lvl="1"/>
            <a:r>
              <a:rPr lang="pl-PL" sz="2000" dirty="0" smtClean="0"/>
              <a:t>Up-to-date</a:t>
            </a:r>
            <a:r>
              <a:rPr lang="en-US" sz="2000" dirty="0" smtClean="0"/>
              <a:t> with all versions of X3D</a:t>
            </a:r>
            <a:endParaRPr lang="pl-PL" sz="2000" dirty="0"/>
          </a:p>
          <a:p>
            <a:pPr lvl="1"/>
            <a:r>
              <a:rPr lang="pl-PL" sz="2000" dirty="0" smtClean="0"/>
              <a:t>Automatic</a:t>
            </a:r>
            <a:r>
              <a:rPr lang="en-US" sz="2000" dirty="0" smtClean="0"/>
              <a:t> generation of ontology eliminates potential errors</a:t>
            </a:r>
          </a:p>
          <a:p>
            <a:pPr lvl="1"/>
            <a:r>
              <a:rPr lang="en-US" sz="2000" dirty="0" smtClean="0"/>
              <a:t>Queries and reasoning become feasible, consistent</a:t>
            </a:r>
          </a:p>
          <a:p>
            <a:pPr lvl="1"/>
            <a:r>
              <a:rPr lang="en-US" sz="2000" dirty="0" smtClean="0"/>
              <a:t>Platform-</a:t>
            </a:r>
            <a:r>
              <a:rPr lang="pl-PL" sz="2000" dirty="0" smtClean="0"/>
              <a:t>independent</a:t>
            </a:r>
            <a:endParaRPr lang="en-US" sz="2000" dirty="0" smtClean="0"/>
          </a:p>
          <a:p>
            <a:r>
              <a:rPr lang="en-US" sz="2400" dirty="0" smtClean="0">
                <a:solidFill>
                  <a:srgbClr val="0070C0"/>
                </a:solidFill>
              </a:rPr>
              <a:t>Future work</a:t>
            </a:r>
            <a:endParaRPr lang="pl-PL" sz="2400" dirty="0" smtClean="0">
              <a:solidFill>
                <a:srgbClr val="0070C0"/>
              </a:solidFill>
            </a:endParaRPr>
          </a:p>
          <a:p>
            <a:pPr lvl="1"/>
            <a:r>
              <a:rPr lang="pl-PL" sz="2000" dirty="0" smtClean="0"/>
              <a:t>Integration with achievements of other Web3D W</a:t>
            </a:r>
            <a:r>
              <a:rPr lang="en-US" sz="2000" dirty="0" err="1" smtClean="0"/>
              <a:t>orking</a:t>
            </a:r>
            <a:r>
              <a:rPr lang="en-US" sz="2000" dirty="0" smtClean="0"/>
              <a:t> </a:t>
            </a:r>
            <a:r>
              <a:rPr lang="pl-PL" sz="2000" dirty="0" smtClean="0"/>
              <a:t>G</a:t>
            </a:r>
            <a:r>
              <a:rPr lang="en-US" sz="2000" dirty="0" err="1" smtClean="0"/>
              <a:t>roup</a:t>
            </a:r>
            <a:r>
              <a:rPr lang="pl-PL" sz="2000" dirty="0" smtClean="0"/>
              <a:t>s</a:t>
            </a:r>
          </a:p>
          <a:p>
            <a:pPr lvl="1"/>
            <a:r>
              <a:rPr lang="pl-PL" sz="2000" dirty="0" smtClean="0"/>
              <a:t>Integration with </a:t>
            </a:r>
            <a:r>
              <a:rPr lang="pl-PL" sz="2000" dirty="0" err="1" smtClean="0"/>
              <a:t>metadata</a:t>
            </a:r>
            <a:r>
              <a:rPr lang="pl-PL" sz="2000" dirty="0" smtClean="0"/>
              <a:t> and </a:t>
            </a:r>
            <a:r>
              <a:rPr lang="pl-PL" sz="2000" dirty="0" err="1" smtClean="0"/>
              <a:t>semantics</a:t>
            </a:r>
            <a:r>
              <a:rPr lang="pl-PL" sz="2000" dirty="0" smtClean="0"/>
              <a:t> in X3D </a:t>
            </a:r>
            <a:r>
              <a:rPr lang="pl-PL" sz="2000" dirty="0" err="1" smtClean="0"/>
              <a:t>metadata</a:t>
            </a:r>
            <a:r>
              <a:rPr lang="pl-PL" sz="2000" dirty="0" smtClean="0"/>
              <a:t> </a:t>
            </a:r>
            <a:r>
              <a:rPr lang="pl-PL" sz="2000" dirty="0" err="1" smtClean="0"/>
              <a:t>nodes</a:t>
            </a:r>
            <a:endParaRPr lang="pl-PL" sz="2000" dirty="0" smtClean="0"/>
          </a:p>
          <a:p>
            <a:pPr lvl="1"/>
            <a:r>
              <a:rPr lang="pl-PL" sz="2000" dirty="0" smtClean="0"/>
              <a:t>Mapping to</a:t>
            </a:r>
            <a:r>
              <a:rPr lang="en-US" sz="2000" dirty="0" smtClean="0"/>
              <a:t> diverse</a:t>
            </a:r>
            <a:r>
              <a:rPr lang="pl-PL" sz="2000" dirty="0" smtClean="0"/>
              <a:t> domain ontologies</a:t>
            </a:r>
          </a:p>
          <a:p>
            <a:pPr lvl="1"/>
            <a:endParaRPr lang="en-US" sz="2000" dirty="0" smtClean="0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53FAE0-8C0B-418D-8081-1C0B2A6D7530}" type="slidenum">
              <a:rPr lang="pl-PL" altLang="pl-PL" smtClean="0"/>
              <a:pPr>
                <a:defRPr/>
              </a:pPr>
              <a:t>23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437787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3"/>
          <p:cNvSpPr>
            <a:spLocks noChangeArrowheads="1"/>
          </p:cNvSpPr>
          <p:nvPr/>
        </p:nvSpPr>
        <p:spPr bwMode="auto">
          <a:xfrm>
            <a:off x="0" y="2635746"/>
            <a:ext cx="9144000" cy="1657350"/>
          </a:xfrm>
          <a:prstGeom prst="rect">
            <a:avLst/>
          </a:prstGeom>
          <a:gradFill rotWithShape="1">
            <a:gsLst>
              <a:gs pos="0">
                <a:srgbClr val="0070C0"/>
              </a:gs>
              <a:gs pos="100000">
                <a:srgbClr val="062313"/>
              </a:gs>
            </a:gsLst>
            <a:lin ang="2700000" scaled="1"/>
          </a:gradFill>
          <a:ln>
            <a:noFill/>
          </a:ln>
          <a:extLst/>
        </p:spPr>
        <p:txBody>
          <a:bodyPr anchor="ctr"/>
          <a:lstStyle/>
          <a:p>
            <a:pPr algn="ctr">
              <a:defRPr/>
            </a:pPr>
            <a:r>
              <a:rPr lang="en-US" sz="4400" dirty="0" smtClean="0">
                <a:solidFill>
                  <a:schemeClr val="bg1"/>
                </a:solidFill>
                <a:latin typeface="+mj-lt"/>
                <a:cs typeface="Times New Roman" pitchFamily="18" charset="0"/>
              </a:rPr>
              <a:t>Thank you for your attention</a:t>
            </a:r>
            <a:endParaRPr lang="pl-PL" sz="4400" dirty="0" smtClean="0">
              <a:solidFill>
                <a:schemeClr val="bg1"/>
              </a:solidFill>
              <a:latin typeface="+mj-lt"/>
              <a:cs typeface="Times New Roman" pitchFamily="18" charset="0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195942" y="417908"/>
            <a:ext cx="8713788" cy="18589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defRPr>
            </a:lvl9pPr>
          </a:lstStyle>
          <a:p>
            <a:r>
              <a:rPr lang="en-US" sz="3200" dirty="0"/>
              <a:t>The </a:t>
            </a:r>
            <a:r>
              <a:rPr lang="en-US" sz="3200" b="1" dirty="0"/>
              <a:t>Semantic Web3</a:t>
            </a:r>
            <a:r>
              <a:rPr lang="pl-PL" sz="3200" b="1" dirty="0"/>
              <a:t>D</a:t>
            </a:r>
            <a:r>
              <a:rPr lang="en-US" sz="3200" dirty="0"/>
              <a:t>: </a:t>
            </a:r>
            <a:r>
              <a:rPr lang="pl-PL" sz="3200" dirty="0"/>
              <a:t/>
            </a:r>
            <a:br>
              <a:rPr lang="pl-PL" sz="3200" dirty="0"/>
            </a:br>
            <a:r>
              <a:rPr lang="pl-PL" sz="3200" dirty="0"/>
              <a:t>T</a:t>
            </a:r>
            <a:r>
              <a:rPr lang="en-US" sz="3200" dirty="0" err="1" smtClean="0"/>
              <a:t>owards</a:t>
            </a:r>
            <a:r>
              <a:rPr lang="en-US" sz="3200" dirty="0" smtClean="0"/>
              <a:t> </a:t>
            </a:r>
            <a:r>
              <a:rPr lang="en-US" sz="3200" dirty="0"/>
              <a:t>Comprehensive Representation</a:t>
            </a:r>
            <a:r>
              <a:rPr lang="pl-PL" sz="3200" dirty="0"/>
              <a:t> </a:t>
            </a:r>
            <a:br>
              <a:rPr lang="pl-PL" sz="3200" dirty="0"/>
            </a:br>
            <a:r>
              <a:rPr lang="pl-PL" sz="3200" dirty="0"/>
              <a:t>o</a:t>
            </a:r>
            <a:r>
              <a:rPr lang="en-US" sz="3200" dirty="0"/>
              <a:t>f 3</a:t>
            </a:r>
            <a:r>
              <a:rPr lang="pl-PL" sz="3200" dirty="0"/>
              <a:t>D</a:t>
            </a:r>
            <a:r>
              <a:rPr lang="en-US" sz="3200" dirty="0"/>
              <a:t> Content </a:t>
            </a:r>
            <a:r>
              <a:rPr lang="pl-PL" sz="3200" dirty="0"/>
              <a:t>o</a:t>
            </a:r>
            <a:r>
              <a:rPr lang="en-US" sz="3200" dirty="0"/>
              <a:t>n </a:t>
            </a:r>
            <a:r>
              <a:rPr lang="pl-PL" sz="3200" dirty="0"/>
              <a:t>t</a:t>
            </a:r>
            <a:r>
              <a:rPr lang="en-US" sz="3200" dirty="0"/>
              <a:t>he Semantic Web</a:t>
            </a:r>
            <a:endParaRPr lang="pl-PL" sz="3200" dirty="0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5942" y="5035815"/>
            <a:ext cx="8713788" cy="1705553"/>
          </a:xfrm>
        </p:spPr>
        <p:txBody>
          <a:bodyPr/>
          <a:lstStyle/>
          <a:p>
            <a:pPr>
              <a:spcBef>
                <a:spcPts val="400"/>
              </a:spcBef>
            </a:pPr>
            <a:r>
              <a:rPr lang="en-US" altLang="pl-PL" sz="1800" dirty="0">
                <a:latin typeface="Arial Bold"/>
                <a:ea typeface="Arial Bold"/>
                <a:cs typeface="Arial Bold"/>
                <a:sym typeface="Arial Bold"/>
              </a:rPr>
              <a:t> Jakub </a:t>
            </a:r>
            <a:r>
              <a:rPr lang="en-US" altLang="pl-PL" sz="1800" dirty="0" err="1">
                <a:latin typeface="Arial Bold"/>
                <a:ea typeface="Arial Bold"/>
                <a:cs typeface="Arial Bold"/>
                <a:sym typeface="Arial Bold"/>
              </a:rPr>
              <a:t>Floty</a:t>
            </a:r>
            <a:r>
              <a:rPr lang="pl-PL" altLang="pl-PL" sz="1800" dirty="0">
                <a:latin typeface="Arial Bold"/>
                <a:ea typeface="Arial Bold"/>
                <a:cs typeface="Arial Bold"/>
                <a:sym typeface="Arial Bold"/>
              </a:rPr>
              <a:t>ń</a:t>
            </a:r>
            <a:r>
              <a:rPr lang="en-US" altLang="pl-PL" sz="1800" dirty="0">
                <a:latin typeface="Arial Bold"/>
                <a:ea typeface="Arial Bold"/>
                <a:cs typeface="Arial Bold"/>
                <a:sym typeface="Arial Bold"/>
              </a:rPr>
              <a:t>ski</a:t>
            </a:r>
            <a:r>
              <a:rPr lang="pl-PL" altLang="pl-PL" sz="1800" dirty="0">
                <a:latin typeface="Arial Bold"/>
                <a:ea typeface="Arial Bold"/>
                <a:cs typeface="Arial Bold"/>
                <a:sym typeface="Arial Bold"/>
              </a:rPr>
              <a:t>, </a:t>
            </a:r>
            <a:r>
              <a:rPr lang="en-US" altLang="pl-PL" sz="1800" dirty="0">
                <a:latin typeface="Arial Bold"/>
                <a:ea typeface="Arial Bold"/>
                <a:cs typeface="Arial Bold"/>
                <a:sym typeface="Arial Bold"/>
              </a:rPr>
              <a:t>Don </a:t>
            </a:r>
            <a:r>
              <a:rPr lang="en-US" altLang="pl-PL" sz="1800" dirty="0" err="1">
                <a:latin typeface="Arial Bold"/>
                <a:ea typeface="Arial Bold"/>
                <a:cs typeface="Arial Bold"/>
                <a:sym typeface="Arial Bold"/>
              </a:rPr>
              <a:t>Brutzman</a:t>
            </a:r>
            <a:r>
              <a:rPr lang="pl-PL" altLang="pl-PL" sz="1800" dirty="0">
                <a:latin typeface="Arial Bold"/>
                <a:ea typeface="Arial Bold"/>
                <a:cs typeface="Arial Bold"/>
                <a:sym typeface="Arial Bold"/>
              </a:rPr>
              <a:t>, </a:t>
            </a:r>
            <a:r>
              <a:rPr lang="en-US" altLang="pl-PL" sz="1800" dirty="0">
                <a:latin typeface="Arial Bold"/>
                <a:ea typeface="Arial Bold"/>
                <a:cs typeface="Arial Bold"/>
                <a:sym typeface="Arial Bold"/>
              </a:rPr>
              <a:t>Felix G. Hamza-</a:t>
            </a:r>
            <a:r>
              <a:rPr lang="en-US" altLang="pl-PL" sz="1800" dirty="0" err="1">
                <a:latin typeface="Arial Bold"/>
                <a:ea typeface="Arial Bold"/>
                <a:cs typeface="Arial Bold"/>
                <a:sym typeface="Arial Bold"/>
              </a:rPr>
              <a:t>Lup</a:t>
            </a:r>
            <a:r>
              <a:rPr lang="pl-PL" altLang="pl-PL" sz="1800" dirty="0">
                <a:latin typeface="Arial Bold"/>
                <a:ea typeface="Arial Bold"/>
                <a:cs typeface="Arial Bold"/>
                <a:sym typeface="Arial Bold"/>
              </a:rPr>
              <a:t>,</a:t>
            </a:r>
          </a:p>
          <a:p>
            <a:pPr>
              <a:spcBef>
                <a:spcPts val="400"/>
              </a:spcBef>
            </a:pPr>
            <a:r>
              <a:rPr lang="en-US" altLang="pl-PL" sz="1800" dirty="0">
                <a:latin typeface="Arial Bold"/>
                <a:ea typeface="Arial Bold"/>
                <a:cs typeface="Arial Bold"/>
                <a:sym typeface="Arial Bold"/>
              </a:rPr>
              <a:t>Athanasios </a:t>
            </a:r>
            <a:r>
              <a:rPr lang="en-US" altLang="pl-PL" sz="1800" dirty="0" err="1">
                <a:latin typeface="Arial Bold"/>
                <a:ea typeface="Arial Bold"/>
                <a:cs typeface="Arial Bold"/>
                <a:sym typeface="Arial Bold"/>
              </a:rPr>
              <a:t>Malamos</a:t>
            </a:r>
            <a:r>
              <a:rPr lang="pl-PL" altLang="pl-PL" sz="1800" dirty="0">
                <a:latin typeface="Arial Bold"/>
                <a:ea typeface="Arial Bold"/>
                <a:cs typeface="Arial Bold"/>
                <a:sym typeface="Arial Bold"/>
              </a:rPr>
              <a:t>, </a:t>
            </a:r>
            <a:r>
              <a:rPr lang="en-US" altLang="pl-PL" sz="1800" dirty="0">
                <a:latin typeface="Arial Bold"/>
                <a:ea typeface="Arial Bold"/>
                <a:cs typeface="Arial Bold"/>
                <a:sym typeface="Arial Bold"/>
              </a:rPr>
              <a:t>Nicholas Polys</a:t>
            </a:r>
            <a:r>
              <a:rPr lang="pl-PL" altLang="pl-PL" sz="1800" dirty="0">
                <a:latin typeface="Arial Bold"/>
                <a:ea typeface="Arial Bold"/>
                <a:cs typeface="Arial Bold"/>
                <a:sym typeface="Arial Bold"/>
              </a:rPr>
              <a:t>, </a:t>
            </a:r>
            <a:r>
              <a:rPr lang="en-US" altLang="pl-PL" sz="1800" dirty="0">
                <a:latin typeface="Arial Bold"/>
                <a:ea typeface="Arial Bold"/>
                <a:cs typeface="Arial Bold"/>
                <a:sym typeface="Arial Bold"/>
              </a:rPr>
              <a:t>Leslie F. </a:t>
            </a:r>
            <a:r>
              <a:rPr lang="en-US" altLang="pl-PL" sz="1800" dirty="0" err="1">
                <a:latin typeface="Arial Bold"/>
                <a:ea typeface="Arial Bold"/>
                <a:cs typeface="Arial Bold"/>
                <a:sym typeface="Arial Bold"/>
              </a:rPr>
              <a:t>Sikos</a:t>
            </a:r>
            <a:r>
              <a:rPr lang="pl-PL" altLang="pl-PL" sz="1800" dirty="0">
                <a:latin typeface="Arial Bold"/>
                <a:ea typeface="Arial Bold"/>
                <a:cs typeface="Arial Bold"/>
                <a:sym typeface="Arial Bold"/>
              </a:rPr>
              <a:t>, </a:t>
            </a:r>
            <a:r>
              <a:rPr lang="en-US" altLang="pl-PL" sz="1800" dirty="0">
                <a:latin typeface="Arial Bold"/>
                <a:ea typeface="Arial Bold"/>
                <a:cs typeface="Arial Bold"/>
                <a:sym typeface="Arial Bold"/>
              </a:rPr>
              <a:t>Krzysztof </a:t>
            </a:r>
            <a:r>
              <a:rPr lang="en-US" altLang="pl-PL" sz="1800" dirty="0" err="1">
                <a:latin typeface="Arial Bold"/>
                <a:ea typeface="Arial Bold"/>
                <a:cs typeface="Arial Bold"/>
                <a:sym typeface="Arial Bold"/>
              </a:rPr>
              <a:t>Walczak</a:t>
            </a:r>
            <a:endParaRPr lang="pl-PL" altLang="pl-PL" sz="300" i="1" dirty="0"/>
          </a:p>
          <a:p>
            <a:pPr>
              <a:spcBef>
                <a:spcPts val="400"/>
              </a:spcBef>
            </a:pPr>
            <a:r>
              <a:rPr lang="en-US" altLang="pl-PL" sz="1800" b="1" i="1" dirty="0">
                <a:hlinkClick r:id="rId3"/>
              </a:rPr>
              <a:t>s</a:t>
            </a:r>
            <a:r>
              <a:rPr lang="pl-PL" altLang="pl-PL" sz="1800" b="1" i="1" dirty="0" smtClean="0">
                <a:hlinkClick r:id="rId3"/>
              </a:rPr>
              <a:t>emantics</a:t>
            </a:r>
            <a:r>
              <a:rPr lang="en-US" altLang="pl-PL" sz="1800" b="1" i="1" dirty="0" smtClean="0">
                <a:hlinkClick r:id="rId3"/>
              </a:rPr>
              <a:t>-public</a:t>
            </a:r>
            <a:r>
              <a:rPr lang="pl-PL" altLang="pl-PL" sz="1800" b="1" i="1" dirty="0" smtClean="0">
                <a:hlinkClick r:id="rId3"/>
              </a:rPr>
              <a:t>@web3d.org</a:t>
            </a:r>
            <a:r>
              <a:rPr lang="en-US" altLang="pl-PL" sz="1800" b="1" i="1" dirty="0" smtClean="0"/>
              <a:t> </a:t>
            </a:r>
            <a:endParaRPr lang="pl-PL" altLang="pl-PL" sz="1800" b="1" i="1" dirty="0"/>
          </a:p>
        </p:txBody>
      </p:sp>
    </p:spTree>
    <p:extLst>
      <p:ext uri="{BB962C8B-B14F-4D97-AF65-F5344CB8AC3E}">
        <p14:creationId xmlns:p14="http://schemas.microsoft.com/office/powerpoint/2010/main" val="1275609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3D/VR/AR on the Web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457200" y="1600200"/>
            <a:ext cx="8435280" cy="4525963"/>
          </a:xfrm>
        </p:spPr>
        <p:txBody>
          <a:bodyPr/>
          <a:lstStyle/>
          <a:p>
            <a:r>
              <a:rPr lang="pl-PL" dirty="0" smtClean="0"/>
              <a:t>Integration of 3D/VR/AR with </a:t>
            </a:r>
            <a:r>
              <a:rPr lang="en-US" dirty="0" smtClean="0">
                <a:solidFill>
                  <a:srgbClr val="0070C0"/>
                </a:solidFill>
              </a:rPr>
              <a:t>W</a:t>
            </a:r>
            <a:r>
              <a:rPr lang="pl-PL" dirty="0" smtClean="0">
                <a:solidFill>
                  <a:srgbClr val="0070C0"/>
                </a:solidFill>
              </a:rPr>
              <a:t>eb browsers</a:t>
            </a:r>
          </a:p>
          <a:p>
            <a:r>
              <a:rPr lang="pl-PL" dirty="0" err="1" smtClean="0"/>
              <a:t>Wide</a:t>
            </a:r>
            <a:r>
              <a:rPr lang="pl-PL" dirty="0" smtClean="0"/>
              <a:t> </a:t>
            </a:r>
            <a:r>
              <a:rPr lang="pl-PL" dirty="0" err="1" smtClean="0">
                <a:solidFill>
                  <a:srgbClr val="0070C0"/>
                </a:solidFill>
              </a:rPr>
              <a:t>accessibility</a:t>
            </a:r>
            <a:r>
              <a:rPr lang="pl-PL" dirty="0" smtClean="0"/>
              <a:t> and </a:t>
            </a:r>
            <a:r>
              <a:rPr lang="pl-PL" dirty="0" err="1" smtClean="0">
                <a:solidFill>
                  <a:srgbClr val="0070C0"/>
                </a:solidFill>
              </a:rPr>
              <a:t>collaborative</a:t>
            </a:r>
            <a:r>
              <a:rPr lang="pl-PL" dirty="0" smtClean="0"/>
              <a:t> </a:t>
            </a:r>
            <a:r>
              <a:rPr lang="pl-PL" dirty="0" err="1" smtClean="0"/>
              <a:t>environments</a:t>
            </a:r>
            <a:endParaRPr lang="pl-PL" dirty="0" smtClean="0"/>
          </a:p>
          <a:p>
            <a:r>
              <a:rPr lang="pl-PL" dirty="0" smtClean="0"/>
              <a:t>Content </a:t>
            </a:r>
            <a:r>
              <a:rPr lang="pl-PL" dirty="0" err="1" smtClean="0">
                <a:solidFill>
                  <a:srgbClr val="0070C0"/>
                </a:solidFill>
              </a:rPr>
              <a:t>formats</a:t>
            </a:r>
            <a:r>
              <a:rPr lang="pl-PL" dirty="0" smtClean="0"/>
              <a:t>, </a:t>
            </a:r>
            <a:r>
              <a:rPr lang="pl-PL" dirty="0" err="1" smtClean="0"/>
              <a:t>e.g</a:t>
            </a:r>
            <a:r>
              <a:rPr lang="pl-PL" dirty="0" smtClean="0"/>
              <a:t>., </a:t>
            </a:r>
            <a:r>
              <a:rPr lang="pl-PL" dirty="0" err="1" smtClean="0"/>
              <a:t>Extensible</a:t>
            </a:r>
            <a:r>
              <a:rPr lang="pl-PL" dirty="0" smtClean="0"/>
              <a:t> 3D (X3D)</a:t>
            </a:r>
          </a:p>
          <a:p>
            <a:r>
              <a:rPr lang="pl-PL" dirty="0" smtClean="0"/>
              <a:t>Programming </a:t>
            </a:r>
            <a:r>
              <a:rPr lang="pl-PL" dirty="0" smtClean="0">
                <a:solidFill>
                  <a:srgbClr val="0070C0"/>
                </a:solidFill>
              </a:rPr>
              <a:t>libraries</a:t>
            </a:r>
            <a:r>
              <a:rPr lang="pl-PL" dirty="0" smtClean="0"/>
              <a:t>, e.g. </a:t>
            </a:r>
            <a:r>
              <a:rPr lang="pl-PL" dirty="0" err="1" smtClean="0"/>
              <a:t>WebGL</a:t>
            </a:r>
            <a:endParaRPr lang="pl-PL" dirty="0"/>
          </a:p>
          <a:p>
            <a:r>
              <a:rPr lang="pl-PL" dirty="0" smtClean="0">
                <a:solidFill>
                  <a:srgbClr val="0070C0"/>
                </a:solidFill>
              </a:rPr>
              <a:t>Interfaces</a:t>
            </a:r>
            <a:r>
              <a:rPr lang="pl-PL" dirty="0" smtClean="0"/>
              <a:t>, e.g. </a:t>
            </a:r>
            <a:r>
              <a:rPr lang="pl-PL" dirty="0" err="1" smtClean="0"/>
              <a:t>WebXR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53FAE0-8C0B-418D-8081-1C0B2A6D7530}" type="slidenum">
              <a:rPr lang="pl-PL" altLang="pl-PL" smtClean="0"/>
              <a:pPr>
                <a:defRPr/>
              </a:pPr>
              <a:t>3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3816978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The </a:t>
            </a:r>
            <a:r>
              <a:rPr lang="pl-PL" dirty="0" err="1" smtClean="0"/>
              <a:t>Semantic</a:t>
            </a:r>
            <a:r>
              <a:rPr lang="pl-PL" dirty="0" smtClean="0"/>
              <a:t> Web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79512" y="1412776"/>
            <a:ext cx="8856984" cy="4525963"/>
          </a:xfrm>
        </p:spPr>
        <p:txBody>
          <a:bodyPr/>
          <a:lstStyle/>
          <a:p>
            <a:r>
              <a:rPr lang="pl-PL" sz="2500" dirty="0" smtClean="0">
                <a:solidFill>
                  <a:srgbClr val="0070C0"/>
                </a:solidFill>
              </a:rPr>
              <a:t>Global </a:t>
            </a:r>
            <a:r>
              <a:rPr lang="pl-PL" sz="2500" dirty="0" err="1" smtClean="0">
                <a:solidFill>
                  <a:srgbClr val="0070C0"/>
                </a:solidFill>
              </a:rPr>
              <a:t>database</a:t>
            </a:r>
            <a:r>
              <a:rPr lang="pl-PL" sz="2500" dirty="0" smtClean="0">
                <a:solidFill>
                  <a:srgbClr val="0070C0"/>
                </a:solidFill>
              </a:rPr>
              <a:t> </a:t>
            </a:r>
            <a:r>
              <a:rPr lang="pl-PL" sz="2500" dirty="0" err="1" smtClean="0"/>
              <a:t>linking</a:t>
            </a:r>
            <a:r>
              <a:rPr lang="pl-PL" sz="2500" dirty="0" smtClean="0"/>
              <a:t> </a:t>
            </a:r>
            <a:r>
              <a:rPr lang="pl-PL" sz="2500" dirty="0" err="1" smtClean="0"/>
              <a:t>structured</a:t>
            </a:r>
            <a:r>
              <a:rPr lang="pl-PL" sz="2500" dirty="0" smtClean="0"/>
              <a:t> </a:t>
            </a:r>
            <a:r>
              <a:rPr lang="pl-PL" sz="2500" dirty="0" err="1" smtClean="0"/>
              <a:t>content</a:t>
            </a:r>
            <a:r>
              <a:rPr lang="pl-PL" sz="2500" dirty="0" smtClean="0"/>
              <a:t> with </a:t>
            </a:r>
            <a:r>
              <a:rPr lang="pl-PL" sz="2500" dirty="0" err="1" smtClean="0"/>
              <a:t>semantic</a:t>
            </a:r>
            <a:r>
              <a:rPr lang="pl-PL" sz="2500" dirty="0" smtClean="0"/>
              <a:t> </a:t>
            </a:r>
            <a:r>
              <a:rPr lang="pl-PL" sz="2500" dirty="0" err="1" smtClean="0"/>
              <a:t>descriptions</a:t>
            </a:r>
            <a:endParaRPr lang="pl-PL" sz="2500" dirty="0" smtClean="0"/>
          </a:p>
          <a:p>
            <a:r>
              <a:rPr lang="pl-PL" sz="2500" dirty="0" err="1" smtClean="0">
                <a:solidFill>
                  <a:srgbClr val="0070C0"/>
                </a:solidFill>
              </a:rPr>
              <a:t>Ontologies</a:t>
            </a:r>
            <a:r>
              <a:rPr lang="pl-PL" sz="2500" dirty="0" smtClean="0"/>
              <a:t> and </a:t>
            </a:r>
            <a:r>
              <a:rPr lang="pl-PL" sz="2500" dirty="0" err="1" smtClean="0">
                <a:solidFill>
                  <a:srgbClr val="0070C0"/>
                </a:solidFill>
              </a:rPr>
              <a:t>knowledge</a:t>
            </a:r>
            <a:r>
              <a:rPr lang="pl-PL" sz="2500" dirty="0" smtClean="0">
                <a:solidFill>
                  <a:srgbClr val="0070C0"/>
                </a:solidFill>
              </a:rPr>
              <a:t> </a:t>
            </a:r>
            <a:r>
              <a:rPr lang="pl-PL" sz="2500" dirty="0" err="1" smtClean="0">
                <a:solidFill>
                  <a:srgbClr val="0070C0"/>
                </a:solidFill>
              </a:rPr>
              <a:t>bases</a:t>
            </a:r>
            <a:endParaRPr lang="pl-PL" sz="2500" dirty="0" smtClean="0">
              <a:solidFill>
                <a:srgbClr val="0070C0"/>
              </a:solidFill>
            </a:endParaRPr>
          </a:p>
          <a:p>
            <a:r>
              <a:rPr lang="pl-PL" sz="2500" dirty="0" err="1" smtClean="0"/>
              <a:t>Applicable</a:t>
            </a:r>
            <a:r>
              <a:rPr lang="pl-PL" sz="2500" dirty="0" smtClean="0"/>
              <a:t> to </a:t>
            </a:r>
            <a:r>
              <a:rPr lang="pl-PL" sz="2500" dirty="0" err="1" smtClean="0">
                <a:solidFill>
                  <a:srgbClr val="0070C0"/>
                </a:solidFill>
              </a:rPr>
              <a:t>any</a:t>
            </a:r>
            <a:r>
              <a:rPr lang="pl-PL" sz="2500" dirty="0" smtClean="0">
                <a:solidFill>
                  <a:srgbClr val="0070C0"/>
                </a:solidFill>
              </a:rPr>
              <a:t> </a:t>
            </a:r>
            <a:r>
              <a:rPr lang="pl-PL" sz="2500" dirty="0" err="1" smtClean="0">
                <a:solidFill>
                  <a:srgbClr val="0070C0"/>
                </a:solidFill>
              </a:rPr>
              <a:t>domain</a:t>
            </a:r>
            <a:endParaRPr lang="pl-PL" sz="2500" dirty="0" smtClean="0">
              <a:solidFill>
                <a:srgbClr val="0070C0"/>
              </a:solidFill>
            </a:endParaRPr>
          </a:p>
          <a:p>
            <a:r>
              <a:rPr lang="pl-PL" sz="2500" dirty="0" err="1" smtClean="0"/>
              <a:t>Enables</a:t>
            </a:r>
            <a:endParaRPr lang="pl-PL" sz="2500" dirty="0"/>
          </a:p>
          <a:p>
            <a:pPr lvl="1"/>
            <a:r>
              <a:rPr lang="pl-PL" sz="2500" dirty="0" smtClean="0"/>
              <a:t>Content </a:t>
            </a:r>
            <a:r>
              <a:rPr lang="pl-PL" sz="2500" dirty="0" err="1" smtClean="0"/>
              <a:t>description</a:t>
            </a:r>
            <a:r>
              <a:rPr lang="pl-PL" sz="2500" dirty="0" smtClean="0"/>
              <a:t> </a:t>
            </a:r>
            <a:r>
              <a:rPr lang="pl-PL" sz="2500" dirty="0" err="1" smtClean="0"/>
              <a:t>at</a:t>
            </a:r>
            <a:r>
              <a:rPr lang="pl-PL" sz="2500" dirty="0" smtClean="0"/>
              <a:t> </a:t>
            </a:r>
            <a:r>
              <a:rPr lang="pl-PL" sz="2500" dirty="0" err="1" smtClean="0">
                <a:solidFill>
                  <a:srgbClr val="0070C0"/>
                </a:solidFill>
              </a:rPr>
              <a:t>arbitrary</a:t>
            </a:r>
            <a:r>
              <a:rPr lang="pl-PL" sz="2500" dirty="0" smtClean="0">
                <a:solidFill>
                  <a:srgbClr val="0070C0"/>
                </a:solidFill>
              </a:rPr>
              <a:t> </a:t>
            </a:r>
            <a:r>
              <a:rPr lang="pl-PL" sz="2500" dirty="0" err="1" smtClean="0">
                <a:solidFill>
                  <a:srgbClr val="0070C0"/>
                </a:solidFill>
              </a:rPr>
              <a:t>specification</a:t>
            </a:r>
            <a:r>
              <a:rPr lang="pl-PL" sz="2500" dirty="0" smtClean="0">
                <a:solidFill>
                  <a:srgbClr val="0070C0"/>
                </a:solidFill>
              </a:rPr>
              <a:t> </a:t>
            </a:r>
            <a:r>
              <a:rPr lang="pl-PL" sz="2500" dirty="0" err="1" smtClean="0">
                <a:solidFill>
                  <a:srgbClr val="0070C0"/>
                </a:solidFill>
              </a:rPr>
              <a:t>level</a:t>
            </a:r>
            <a:endParaRPr lang="pl-PL" sz="2500" dirty="0" smtClean="0">
              <a:solidFill>
                <a:srgbClr val="0070C0"/>
              </a:solidFill>
            </a:endParaRPr>
          </a:p>
          <a:p>
            <a:pPr lvl="1"/>
            <a:r>
              <a:rPr lang="pl-PL" sz="2500" dirty="0" err="1" smtClean="0"/>
              <a:t>Reasoning</a:t>
            </a:r>
            <a:endParaRPr lang="pl-PL" sz="2500" dirty="0" smtClean="0"/>
          </a:p>
          <a:p>
            <a:pPr lvl="1"/>
            <a:r>
              <a:rPr lang="pl-PL" sz="2500" dirty="0" err="1" smtClean="0"/>
              <a:t>Queries</a:t>
            </a:r>
            <a:endParaRPr lang="pl-PL" sz="2500" dirty="0" smtClean="0"/>
          </a:p>
          <a:p>
            <a:r>
              <a:rPr lang="pl-PL" sz="2500" dirty="0" smtClean="0"/>
              <a:t>W3C </a:t>
            </a:r>
            <a:r>
              <a:rPr lang="pl-PL" sz="2500" dirty="0" err="1" smtClean="0">
                <a:solidFill>
                  <a:srgbClr val="0070C0"/>
                </a:solidFill>
              </a:rPr>
              <a:t>Standards</a:t>
            </a:r>
            <a:r>
              <a:rPr lang="pl-PL" sz="2500" dirty="0" smtClean="0"/>
              <a:t>: RDF, RDFS, OWL, SPARQL</a:t>
            </a:r>
          </a:p>
          <a:p>
            <a:r>
              <a:rPr lang="pl-PL" altLang="pl-PL" sz="2500" dirty="0">
                <a:solidFill>
                  <a:srgbClr val="FF0000"/>
                </a:solidFill>
              </a:rPr>
              <a:t>No integration between 3D/VR/AR and the </a:t>
            </a:r>
            <a:r>
              <a:rPr lang="en-US" altLang="pl-PL" sz="2500" dirty="0" smtClean="0">
                <a:solidFill>
                  <a:srgbClr val="FF0000"/>
                </a:solidFill>
              </a:rPr>
              <a:t>S</a:t>
            </a:r>
            <a:r>
              <a:rPr lang="pl-PL" altLang="pl-PL" sz="2500" dirty="0" smtClean="0">
                <a:solidFill>
                  <a:srgbClr val="FF0000"/>
                </a:solidFill>
              </a:rPr>
              <a:t>emantic </a:t>
            </a:r>
            <a:r>
              <a:rPr lang="en-US" altLang="pl-PL" sz="2500" dirty="0" smtClean="0">
                <a:solidFill>
                  <a:srgbClr val="FF0000"/>
                </a:solidFill>
              </a:rPr>
              <a:t>W</a:t>
            </a:r>
            <a:r>
              <a:rPr lang="pl-PL" altLang="pl-PL" sz="2500" dirty="0" smtClean="0">
                <a:solidFill>
                  <a:srgbClr val="FF0000"/>
                </a:solidFill>
              </a:rPr>
              <a:t>eb</a:t>
            </a:r>
            <a:endParaRPr lang="pl-PL" altLang="pl-PL" sz="2500" dirty="0">
              <a:solidFill>
                <a:srgbClr val="FF0000"/>
              </a:solidFill>
            </a:endParaRPr>
          </a:p>
          <a:p>
            <a:endParaRPr lang="pl-PL" sz="2500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53FAE0-8C0B-418D-8081-1C0B2A6D7530}" type="slidenum">
              <a:rPr lang="pl-PL" altLang="pl-PL" smtClean="0"/>
              <a:pPr>
                <a:defRPr/>
              </a:pPr>
              <a:t>4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3538491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X3D Semantic Web Working </a:t>
            </a:r>
            <a:r>
              <a:rPr lang="en-US" sz="4000" dirty="0" smtClean="0"/>
              <a:t>Group</a:t>
            </a:r>
            <a:endParaRPr lang="pl-PL" sz="400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Maximize </a:t>
            </a:r>
            <a:r>
              <a:rPr lang="en-US" sz="2000" dirty="0">
                <a:solidFill>
                  <a:srgbClr val="0070C0"/>
                </a:solidFill>
              </a:rPr>
              <a:t>interoperability</a:t>
            </a:r>
            <a:r>
              <a:rPr lang="en-US" sz="2000" dirty="0"/>
              <a:t> with Semantic Web standards for greatest possible reuse and integration </a:t>
            </a:r>
            <a:r>
              <a:rPr lang="pl-PL" sz="2000" dirty="0"/>
              <a:t>of 3D </a:t>
            </a:r>
            <a:r>
              <a:rPr lang="en-US" sz="2000" dirty="0"/>
              <a:t>with the </a:t>
            </a:r>
            <a:r>
              <a:rPr lang="pl-PL" sz="2000" dirty="0"/>
              <a:t>w</a:t>
            </a:r>
            <a:r>
              <a:rPr lang="en-US" sz="2000" dirty="0" err="1"/>
              <a:t>eb</a:t>
            </a:r>
            <a:endParaRPr lang="en-US" sz="2000" dirty="0"/>
          </a:p>
          <a:p>
            <a:r>
              <a:rPr lang="pl-PL" sz="2000" dirty="0" err="1" smtClean="0"/>
              <a:t>Efficient</a:t>
            </a:r>
            <a:r>
              <a:rPr lang="pl-PL" sz="2000" dirty="0" smtClean="0"/>
              <a:t> </a:t>
            </a:r>
            <a:r>
              <a:rPr lang="en-US" sz="2000" dirty="0" smtClean="0">
                <a:solidFill>
                  <a:srgbClr val="0070C0"/>
                </a:solidFill>
              </a:rPr>
              <a:t>indexing</a:t>
            </a:r>
            <a:r>
              <a:rPr lang="en-US" sz="2000" dirty="0">
                <a:solidFill>
                  <a:srgbClr val="0070C0"/>
                </a:solidFill>
              </a:rPr>
              <a:t>, search, comparison</a:t>
            </a:r>
            <a:r>
              <a:rPr lang="en-US" sz="2000" dirty="0"/>
              <a:t>, and </a:t>
            </a:r>
            <a:r>
              <a:rPr lang="en-US" sz="2000" dirty="0">
                <a:solidFill>
                  <a:srgbClr val="0070C0"/>
                </a:solidFill>
              </a:rPr>
              <a:t>analysis</a:t>
            </a:r>
            <a:r>
              <a:rPr lang="en-US" sz="2000" dirty="0"/>
              <a:t> of X3D models through the advanced use of </a:t>
            </a:r>
            <a:r>
              <a:rPr lang="en-US" sz="2000" dirty="0" smtClean="0"/>
              <a:t>metadata</a:t>
            </a:r>
            <a:r>
              <a:rPr lang="pl-PL" sz="2000" dirty="0" smtClean="0"/>
              <a:t> and </a:t>
            </a:r>
            <a:r>
              <a:rPr lang="pl-PL" sz="2000" dirty="0" err="1" smtClean="0"/>
              <a:t>semantics</a:t>
            </a:r>
            <a:endParaRPr lang="pl-PL" sz="2000" dirty="0" smtClean="0"/>
          </a:p>
          <a:p>
            <a:r>
              <a:rPr lang="en-US" sz="2000" dirty="0" smtClean="0"/>
              <a:t>Create, </a:t>
            </a:r>
            <a:r>
              <a:rPr lang="en-US" sz="2000" dirty="0"/>
              <a:t>partially autogenerate </a:t>
            </a:r>
            <a:r>
              <a:rPr lang="en-US" sz="2000" dirty="0">
                <a:solidFill>
                  <a:srgbClr val="0070C0"/>
                </a:solidFill>
              </a:rPr>
              <a:t>X3Dv4 OWL </a:t>
            </a:r>
            <a:r>
              <a:rPr lang="en-US" sz="2000" dirty="0" smtClean="0">
                <a:solidFill>
                  <a:srgbClr val="0070C0"/>
                </a:solidFill>
              </a:rPr>
              <a:t>Ontology </a:t>
            </a:r>
            <a:r>
              <a:rPr lang="en-US" sz="2000" dirty="0"/>
              <a:t>from the X3D Unified Object Model (X3DUOM) using best-practice design </a:t>
            </a:r>
            <a:r>
              <a:rPr lang="en-US" sz="2000" dirty="0" smtClean="0"/>
              <a:t>patterns</a:t>
            </a:r>
            <a:endParaRPr lang="en-US" sz="2000" dirty="0"/>
          </a:p>
          <a:p>
            <a:r>
              <a:rPr lang="en-US" sz="2000" dirty="0"/>
              <a:t>Support various </a:t>
            </a:r>
            <a:r>
              <a:rPr lang="en-US" sz="2000" dirty="0">
                <a:solidFill>
                  <a:srgbClr val="0070C0"/>
                </a:solidFill>
              </a:rPr>
              <a:t>Web3D Working Groups </a:t>
            </a:r>
            <a:r>
              <a:rPr lang="en-US" sz="2000" dirty="0"/>
              <a:t>including Computer-Aided Design (CAD), 3D printing/scanning, Medical, Cultural and Natural Heritage, Humanoid Animation (HAnim</a:t>
            </a:r>
            <a:r>
              <a:rPr lang="en-US" sz="2000" dirty="0" smtClean="0"/>
              <a:t>)</a:t>
            </a:r>
          </a:p>
          <a:p>
            <a:r>
              <a:rPr lang="en-US" sz="2000" dirty="0" smtClean="0"/>
              <a:t>Design </a:t>
            </a:r>
            <a:r>
              <a:rPr lang="en-US" sz="2000" dirty="0"/>
              <a:t>work may consider other potential domains such as Building Information Models (BIM), etc.</a:t>
            </a:r>
          </a:p>
          <a:p>
            <a:r>
              <a:rPr lang="en-US" sz="2000" dirty="0"/>
              <a:t>Build and maintain a list of </a:t>
            </a:r>
            <a:r>
              <a:rPr lang="en-US" sz="2000" dirty="0">
                <a:solidFill>
                  <a:srgbClr val="0070C0"/>
                </a:solidFill>
              </a:rPr>
              <a:t>domain-specific </a:t>
            </a:r>
            <a:r>
              <a:rPr lang="pl-PL" sz="2000" dirty="0" err="1" smtClean="0">
                <a:solidFill>
                  <a:srgbClr val="0070C0"/>
                </a:solidFill>
              </a:rPr>
              <a:t>ontologies</a:t>
            </a:r>
            <a:r>
              <a:rPr lang="en-US" sz="2000" dirty="0" smtClean="0">
                <a:solidFill>
                  <a:srgbClr val="0070C0"/>
                </a:solidFill>
              </a:rPr>
              <a:t> </a:t>
            </a:r>
            <a:r>
              <a:rPr lang="en-US" sz="2000" dirty="0"/>
              <a:t>that are suitable for use in concert with the X3D Ontology.</a:t>
            </a:r>
          </a:p>
          <a:p>
            <a:endParaRPr lang="pl-PL" sz="2000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53FAE0-8C0B-418D-8081-1C0B2A6D7530}" type="slidenum">
              <a:rPr lang="pl-PL" altLang="pl-PL" smtClean="0"/>
              <a:pPr>
                <a:defRPr/>
              </a:pPr>
              <a:t>5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098338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altLang="pl-PL" sz="3800" dirty="0" err="1"/>
              <a:t>Motivations</a:t>
            </a:r>
            <a:r>
              <a:rPr lang="pl-PL" altLang="pl-PL" sz="3800" dirty="0"/>
              <a:t> for </a:t>
            </a:r>
            <a:r>
              <a:rPr lang="pl-PL" altLang="pl-PL" sz="3800" dirty="0" err="1" smtClean="0"/>
              <a:t>Semantic</a:t>
            </a:r>
            <a:r>
              <a:rPr lang="pl-PL" altLang="pl-PL" sz="3800" dirty="0" smtClean="0"/>
              <a:t> </a:t>
            </a:r>
            <a:r>
              <a:rPr lang="pl-PL" altLang="pl-PL" sz="3800" dirty="0"/>
              <a:t>3D </a:t>
            </a:r>
            <a:r>
              <a:rPr lang="pl-PL" altLang="pl-PL" sz="3800" dirty="0" smtClean="0"/>
              <a:t>Content</a:t>
            </a:r>
            <a:endParaRPr lang="pl-PL" sz="380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sz="2400" dirty="0" smtClean="0"/>
              <a:t>Compliant with current </a:t>
            </a:r>
            <a:r>
              <a:rPr lang="en-US" sz="2400" dirty="0" smtClean="0">
                <a:solidFill>
                  <a:srgbClr val="0070C0"/>
                </a:solidFill>
              </a:rPr>
              <a:t>W</a:t>
            </a:r>
            <a:r>
              <a:rPr lang="pl-PL" sz="2400" dirty="0" smtClean="0">
                <a:solidFill>
                  <a:srgbClr val="0070C0"/>
                </a:solidFill>
              </a:rPr>
              <a:t>eb evolution </a:t>
            </a:r>
            <a:r>
              <a:rPr lang="pl-PL" sz="2400" dirty="0" smtClean="0"/>
              <a:t>(</a:t>
            </a:r>
            <a:r>
              <a:rPr lang="en-US" sz="2400" dirty="0" smtClean="0"/>
              <a:t>S</a:t>
            </a:r>
            <a:r>
              <a:rPr lang="pl-PL" sz="2400" dirty="0" smtClean="0"/>
              <a:t>emantic </a:t>
            </a:r>
            <a:r>
              <a:rPr lang="en-US" sz="2400" dirty="0" smtClean="0"/>
              <a:t>W</a:t>
            </a:r>
            <a:r>
              <a:rPr lang="pl-PL" sz="2400" dirty="0" smtClean="0"/>
              <a:t>eb)</a:t>
            </a:r>
          </a:p>
          <a:p>
            <a:r>
              <a:rPr lang="pl-PL" sz="2400" dirty="0" err="1" smtClean="0"/>
              <a:t>Facilitates</a:t>
            </a:r>
            <a:endParaRPr lang="pl-PL" sz="2400" dirty="0" smtClean="0"/>
          </a:p>
          <a:p>
            <a:pPr lvl="1"/>
            <a:r>
              <a:rPr lang="pl-PL" sz="2400" dirty="0" smtClean="0"/>
              <a:t>Management (</a:t>
            </a:r>
            <a:r>
              <a:rPr lang="pl-PL" sz="2400" dirty="0" err="1" smtClean="0"/>
              <a:t>indexing</a:t>
            </a:r>
            <a:r>
              <a:rPr lang="pl-PL" sz="2400" dirty="0" smtClean="0"/>
              <a:t>, </a:t>
            </a:r>
            <a:r>
              <a:rPr lang="pl-PL" sz="2400" dirty="0" err="1" smtClean="0"/>
              <a:t>searching</a:t>
            </a:r>
            <a:r>
              <a:rPr lang="pl-PL" sz="2400" dirty="0"/>
              <a:t>)</a:t>
            </a:r>
            <a:endParaRPr lang="pl-PL" sz="2400" dirty="0" smtClean="0"/>
          </a:p>
          <a:p>
            <a:pPr lvl="1"/>
            <a:r>
              <a:rPr lang="pl-PL" sz="2400" dirty="0" smtClean="0"/>
              <a:t>Exploration (</a:t>
            </a:r>
            <a:r>
              <a:rPr lang="pl-PL" sz="2400" dirty="0" err="1" smtClean="0"/>
              <a:t>reasoning</a:t>
            </a:r>
            <a:r>
              <a:rPr lang="pl-PL" sz="2400" dirty="0" smtClean="0"/>
              <a:t>, </a:t>
            </a:r>
            <a:r>
              <a:rPr lang="pl-PL" sz="2400" dirty="0" err="1" smtClean="0"/>
              <a:t>queries</a:t>
            </a:r>
            <a:r>
              <a:rPr lang="pl-PL" sz="2400" dirty="0" smtClean="0"/>
              <a:t>)</a:t>
            </a:r>
          </a:p>
          <a:p>
            <a:pPr lvl="1"/>
            <a:r>
              <a:rPr lang="pl-PL" sz="2400" dirty="0" smtClean="0"/>
              <a:t>Modeling (non-IT-</a:t>
            </a:r>
            <a:r>
              <a:rPr lang="pl-PL" sz="2400" dirty="0" err="1" smtClean="0"/>
              <a:t>specialists</a:t>
            </a:r>
            <a:r>
              <a:rPr lang="pl-PL" sz="2400" dirty="0" smtClean="0"/>
              <a:t>)</a:t>
            </a:r>
          </a:p>
          <a:p>
            <a:pPr marL="457200" lvl="1" indent="0">
              <a:buNone/>
            </a:pPr>
            <a:r>
              <a:rPr lang="pl-PL" sz="2400" dirty="0"/>
              <a:t>o</a:t>
            </a:r>
            <a:r>
              <a:rPr lang="pl-PL" sz="2400" dirty="0" smtClean="0"/>
              <a:t>f 3D </a:t>
            </a:r>
            <a:r>
              <a:rPr lang="pl-PL" sz="2400" dirty="0" err="1" smtClean="0"/>
              <a:t>content</a:t>
            </a:r>
            <a:endParaRPr lang="pl-PL" sz="2400" dirty="0" smtClean="0"/>
          </a:p>
          <a:p>
            <a:r>
              <a:rPr lang="pl-PL" sz="2400" dirty="0" smtClean="0">
                <a:solidFill>
                  <a:srgbClr val="0070C0"/>
                </a:solidFill>
              </a:rPr>
              <a:t>I</a:t>
            </a:r>
            <a:r>
              <a:rPr lang="en-US" sz="2400" dirty="0" err="1" smtClean="0">
                <a:solidFill>
                  <a:srgbClr val="0070C0"/>
                </a:solidFill>
              </a:rPr>
              <a:t>ndependent</a:t>
            </a:r>
            <a:r>
              <a:rPr lang="en-US" sz="2400" dirty="0" smtClean="0"/>
              <a:t> </a:t>
            </a:r>
            <a:r>
              <a:rPr lang="en-US" sz="2400" dirty="0"/>
              <a:t>of particular </a:t>
            </a:r>
            <a:r>
              <a:rPr lang="pl-PL" sz="2400" dirty="0" smtClean="0"/>
              <a:t>3D </a:t>
            </a:r>
            <a:r>
              <a:rPr lang="pl-PL" sz="2400" dirty="0" err="1" smtClean="0"/>
              <a:t>formats</a:t>
            </a:r>
            <a:r>
              <a:rPr lang="pl-PL" sz="2400" dirty="0" smtClean="0"/>
              <a:t> and </a:t>
            </a:r>
            <a:r>
              <a:rPr lang="en-US" sz="2400" dirty="0" smtClean="0"/>
              <a:t>presentation platforms</a:t>
            </a:r>
            <a:endParaRPr lang="pl-PL" sz="2400" dirty="0" smtClean="0"/>
          </a:p>
          <a:p>
            <a:r>
              <a:rPr lang="pl-PL" sz="2400" dirty="0" err="1" smtClean="0">
                <a:solidFill>
                  <a:srgbClr val="0070C0"/>
                </a:solidFill>
              </a:rPr>
              <a:t>Different</a:t>
            </a:r>
            <a:r>
              <a:rPr lang="pl-PL" sz="2400" dirty="0" smtClean="0"/>
              <a:t> </a:t>
            </a:r>
            <a:r>
              <a:rPr lang="pl-PL" sz="2400" dirty="0" err="1">
                <a:solidFill>
                  <a:srgbClr val="0070C0"/>
                </a:solidFill>
              </a:rPr>
              <a:t>levels</a:t>
            </a:r>
            <a:r>
              <a:rPr lang="pl-PL" sz="2400" dirty="0"/>
              <a:t> of </a:t>
            </a:r>
            <a:r>
              <a:rPr lang="pl-PL" sz="2400" dirty="0" err="1"/>
              <a:t>specificity</a:t>
            </a:r>
            <a:r>
              <a:rPr lang="pl-PL" sz="2400" dirty="0"/>
              <a:t> (3D and </a:t>
            </a:r>
            <a:r>
              <a:rPr lang="pl-PL" sz="2400" dirty="0" err="1"/>
              <a:t>application</a:t>
            </a:r>
            <a:r>
              <a:rPr lang="pl-PL" sz="2400" dirty="0"/>
              <a:t>/</a:t>
            </a:r>
            <a:r>
              <a:rPr lang="pl-PL" sz="2400" dirty="0" err="1"/>
              <a:t>domain</a:t>
            </a:r>
            <a:r>
              <a:rPr lang="pl-PL" sz="2400" dirty="0"/>
              <a:t>)</a:t>
            </a:r>
          </a:p>
          <a:p>
            <a:r>
              <a:rPr lang="pl-PL" sz="2400" dirty="0" err="1">
                <a:solidFill>
                  <a:srgbClr val="0070C0"/>
                </a:solidFill>
              </a:rPr>
              <a:t>Declarative</a:t>
            </a:r>
            <a:r>
              <a:rPr lang="pl-PL" sz="2400" dirty="0"/>
              <a:t> </a:t>
            </a:r>
            <a:r>
              <a:rPr lang="pl-PL" sz="2400" dirty="0" err="1"/>
              <a:t>content</a:t>
            </a:r>
            <a:r>
              <a:rPr lang="pl-PL" sz="2400" dirty="0"/>
              <a:t> </a:t>
            </a:r>
            <a:r>
              <a:rPr lang="pl-PL" sz="2400" dirty="0" err="1"/>
              <a:t>representation</a:t>
            </a:r>
            <a:endParaRPr lang="pl-PL" sz="2400" dirty="0"/>
          </a:p>
          <a:p>
            <a:endParaRPr lang="en-US" sz="2400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53FAE0-8C0B-418D-8081-1C0B2A6D7530}" type="slidenum">
              <a:rPr lang="pl-PL" altLang="pl-PL" smtClean="0"/>
              <a:pPr>
                <a:defRPr/>
              </a:pPr>
              <a:t>6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3344622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</a:t>
            </a:r>
            <a:r>
              <a:rPr lang="pl-PL" dirty="0" smtClean="0"/>
              <a:t>xamples</a:t>
            </a:r>
            <a:r>
              <a:rPr lang="en-US" dirty="0" smtClean="0"/>
              <a:t> of </a:t>
            </a:r>
            <a:r>
              <a:rPr lang="pl-PL" dirty="0" smtClean="0"/>
              <a:t>Semantic 3D</a:t>
            </a:r>
            <a:endParaRPr lang="pl-PL" sz="360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251520" y="1600200"/>
            <a:ext cx="8712968" cy="4525963"/>
          </a:xfrm>
        </p:spPr>
        <p:txBody>
          <a:bodyPr/>
          <a:lstStyle/>
          <a:p>
            <a:r>
              <a:rPr lang="pl-PL" dirty="0" smtClean="0">
                <a:solidFill>
                  <a:srgbClr val="0070C0"/>
                </a:solidFill>
              </a:rPr>
              <a:t>Complexity</a:t>
            </a:r>
            <a:r>
              <a:rPr lang="pl-PL" dirty="0" smtClean="0"/>
              <a:t> of 3D scenes in terms of object hierarchies, e.g. </a:t>
            </a:r>
            <a:r>
              <a:rPr lang="pl-PL" dirty="0" err="1" smtClean="0"/>
              <a:t>complex</a:t>
            </a:r>
            <a:r>
              <a:rPr lang="pl-PL" dirty="0" smtClean="0"/>
              <a:t> </a:t>
            </a:r>
            <a:r>
              <a:rPr lang="pl-PL" dirty="0" err="1" smtClean="0"/>
              <a:t>objects</a:t>
            </a:r>
            <a:r>
              <a:rPr lang="pl-PL" dirty="0" smtClean="0"/>
              <a:t> vs. </a:t>
            </a:r>
            <a:r>
              <a:rPr lang="pl-PL" dirty="0" err="1" smtClean="0"/>
              <a:t>meshes</a:t>
            </a:r>
            <a:endParaRPr lang="pl-PL" dirty="0" smtClean="0"/>
          </a:p>
          <a:p>
            <a:r>
              <a:rPr lang="pl-PL" dirty="0" smtClean="0">
                <a:solidFill>
                  <a:srgbClr val="0070C0"/>
                </a:solidFill>
              </a:rPr>
              <a:t>Motion</a:t>
            </a:r>
            <a:r>
              <a:rPr lang="pl-PL" dirty="0" smtClean="0"/>
              <a:t> </a:t>
            </a:r>
            <a:r>
              <a:rPr lang="pl-PL" dirty="0" err="1" smtClean="0">
                <a:solidFill>
                  <a:srgbClr val="0070C0"/>
                </a:solidFill>
              </a:rPr>
              <a:t>trajectories</a:t>
            </a:r>
            <a:r>
              <a:rPr lang="pl-PL" dirty="0" smtClean="0">
                <a:solidFill>
                  <a:srgbClr val="0070C0"/>
                </a:solidFill>
              </a:rPr>
              <a:t> </a:t>
            </a:r>
            <a:r>
              <a:rPr lang="pl-PL" dirty="0" smtClean="0"/>
              <a:t>of 3D </a:t>
            </a:r>
            <a:r>
              <a:rPr lang="pl-PL" dirty="0" err="1" smtClean="0"/>
              <a:t>objects</a:t>
            </a:r>
            <a:r>
              <a:rPr lang="pl-PL" dirty="0" smtClean="0"/>
              <a:t> </a:t>
            </a:r>
            <a:r>
              <a:rPr lang="pl-PL" dirty="0" err="1" smtClean="0"/>
              <a:t>based</a:t>
            </a:r>
            <a:r>
              <a:rPr lang="pl-PL" dirty="0" smtClean="0"/>
              <a:t> on </a:t>
            </a:r>
            <a:r>
              <a:rPr lang="en-US" dirty="0" smtClean="0"/>
              <a:t>position </a:t>
            </a:r>
            <a:r>
              <a:rPr lang="en-US" dirty="0"/>
              <a:t>and orientation </a:t>
            </a:r>
            <a:r>
              <a:rPr lang="en-US" dirty="0" smtClean="0"/>
              <a:t>interpolators</a:t>
            </a:r>
            <a:r>
              <a:rPr lang="pl-PL" dirty="0" smtClean="0"/>
              <a:t>, </a:t>
            </a:r>
            <a:r>
              <a:rPr lang="pl-PL" dirty="0" err="1" smtClean="0"/>
              <a:t>e.g</a:t>
            </a:r>
            <a:r>
              <a:rPr lang="pl-PL" dirty="0" smtClean="0"/>
              <a:t>., </a:t>
            </a:r>
            <a:r>
              <a:rPr lang="pl-PL" dirty="0" err="1" smtClean="0"/>
              <a:t>linear</a:t>
            </a:r>
            <a:r>
              <a:rPr lang="pl-PL" dirty="0"/>
              <a:t>, </a:t>
            </a:r>
            <a:r>
              <a:rPr lang="pl-PL" dirty="0" err="1"/>
              <a:t>curved</a:t>
            </a:r>
            <a:r>
              <a:rPr lang="pl-PL" dirty="0"/>
              <a:t>, </a:t>
            </a:r>
            <a:r>
              <a:rPr lang="pl-PL" dirty="0" err="1"/>
              <a:t>rotary</a:t>
            </a:r>
            <a:endParaRPr lang="pl-PL" dirty="0" smtClean="0"/>
          </a:p>
          <a:p>
            <a:r>
              <a:rPr lang="pl-PL" dirty="0" err="1" smtClean="0">
                <a:solidFill>
                  <a:srgbClr val="0070C0"/>
                </a:solidFill>
              </a:rPr>
              <a:t>Categories</a:t>
            </a:r>
            <a:r>
              <a:rPr lang="pl-PL" dirty="0" smtClean="0"/>
              <a:t> of </a:t>
            </a:r>
            <a:r>
              <a:rPr lang="pl-PL" dirty="0" err="1" smtClean="0"/>
              <a:t>objects</a:t>
            </a:r>
            <a:r>
              <a:rPr lang="pl-PL" dirty="0" smtClean="0"/>
              <a:t> </a:t>
            </a:r>
            <a:r>
              <a:rPr lang="pl-PL" dirty="0" err="1" smtClean="0"/>
              <a:t>based</a:t>
            </a:r>
            <a:r>
              <a:rPr lang="pl-PL" dirty="0" smtClean="0"/>
              <a:t> on </a:t>
            </a:r>
            <a:r>
              <a:rPr lang="pl-PL" dirty="0" err="1" smtClean="0"/>
              <a:t>their</a:t>
            </a:r>
            <a:r>
              <a:rPr lang="pl-PL" dirty="0" smtClean="0"/>
              <a:t> </a:t>
            </a:r>
            <a:r>
              <a:rPr lang="pl-PL" dirty="0" err="1" smtClean="0"/>
              <a:t>properties</a:t>
            </a:r>
            <a:r>
              <a:rPr lang="pl-PL" dirty="0" smtClean="0"/>
              <a:t>, </a:t>
            </a:r>
            <a:r>
              <a:rPr lang="pl-PL" dirty="0" err="1" smtClean="0"/>
              <a:t>e.g</a:t>
            </a:r>
            <a:r>
              <a:rPr lang="pl-PL" dirty="0" smtClean="0"/>
              <a:t>., 3D</a:t>
            </a:r>
            <a:r>
              <a:rPr lang="en-US" dirty="0" smtClean="0"/>
              <a:t> engine</a:t>
            </a:r>
            <a:r>
              <a:rPr lang="pl-PL" dirty="0" smtClean="0"/>
              <a:t>s </a:t>
            </a:r>
            <a:r>
              <a:rPr lang="pl-PL" dirty="0" err="1" smtClean="0"/>
              <a:t>based</a:t>
            </a:r>
            <a:r>
              <a:rPr lang="pl-PL" dirty="0" smtClean="0"/>
              <a:t> on the </a:t>
            </a:r>
            <a:r>
              <a:rPr lang="en-US" dirty="0" smtClean="0"/>
              <a:t>cylinder arrangement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53FAE0-8C0B-418D-8081-1C0B2A6D7530}" type="slidenum">
              <a:rPr lang="pl-PL" altLang="pl-PL" smtClean="0"/>
              <a:pPr>
                <a:defRPr/>
              </a:pPr>
              <a:t>7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3976334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/>
          <a:lstStyle/>
          <a:p>
            <a:r>
              <a:rPr lang="en-US" sz="4000" dirty="0" smtClean="0"/>
              <a:t>Example </a:t>
            </a:r>
            <a:r>
              <a:rPr lang="pl-PL" sz="4000" dirty="0" smtClean="0"/>
              <a:t>Semantics of </a:t>
            </a:r>
            <a:r>
              <a:rPr lang="pl-PL" sz="4000" dirty="0"/>
              <a:t>3D </a:t>
            </a:r>
            <a:r>
              <a:rPr lang="pl-PL" sz="4000" dirty="0" smtClean="0"/>
              <a:t>Content</a:t>
            </a:r>
            <a:endParaRPr lang="pl-PL" sz="400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457200" y="1340767"/>
            <a:ext cx="8579296" cy="5112569"/>
          </a:xfrm>
        </p:spPr>
        <p:txBody>
          <a:bodyPr/>
          <a:lstStyle/>
          <a:p>
            <a:r>
              <a:rPr lang="pl-PL" sz="1500" dirty="0" smtClean="0"/>
              <a:t>S</a:t>
            </a:r>
            <a:r>
              <a:rPr lang="en-US" sz="1500" dirty="0" err="1" smtClean="0"/>
              <a:t>emantic</a:t>
            </a:r>
            <a:r>
              <a:rPr lang="en-US" sz="1500" dirty="0" smtClean="0"/>
              <a:t> </a:t>
            </a:r>
            <a:r>
              <a:rPr lang="en-US" sz="1500" dirty="0"/>
              <a:t>description of </a:t>
            </a:r>
            <a:r>
              <a:rPr lang="en-US" sz="1500" dirty="0" smtClean="0"/>
              <a:t>3D </a:t>
            </a:r>
            <a:r>
              <a:rPr lang="en-US" sz="1500" dirty="0"/>
              <a:t>scene </a:t>
            </a:r>
            <a:r>
              <a:rPr lang="pl-PL" sz="1500" dirty="0" err="1" smtClean="0"/>
              <a:t>enables</a:t>
            </a:r>
            <a:r>
              <a:rPr lang="en-US" sz="1500" dirty="0" smtClean="0"/>
              <a:t> </a:t>
            </a:r>
            <a:r>
              <a:rPr lang="en-US" sz="1500" dirty="0" smtClean="0">
                <a:solidFill>
                  <a:srgbClr val="0070C0"/>
                </a:solidFill>
              </a:rPr>
              <a:t>answer</a:t>
            </a:r>
            <a:r>
              <a:rPr lang="pl-PL" sz="1500" dirty="0" smtClean="0">
                <a:solidFill>
                  <a:srgbClr val="0070C0"/>
                </a:solidFill>
              </a:rPr>
              <a:t>s</a:t>
            </a:r>
            <a:r>
              <a:rPr lang="en-US" sz="1500" dirty="0" smtClean="0">
                <a:solidFill>
                  <a:srgbClr val="0070C0"/>
                </a:solidFill>
              </a:rPr>
              <a:t> </a:t>
            </a:r>
            <a:r>
              <a:rPr lang="en-US" sz="1500" dirty="0">
                <a:solidFill>
                  <a:srgbClr val="0070C0"/>
                </a:solidFill>
              </a:rPr>
              <a:t>to semantic reasoning and queries</a:t>
            </a:r>
            <a:r>
              <a:rPr lang="en-US" sz="1500" dirty="0"/>
              <a:t> about </a:t>
            </a:r>
            <a:r>
              <a:rPr lang="en-US" sz="1500" dirty="0" smtClean="0"/>
              <a:t>it</a:t>
            </a:r>
            <a:r>
              <a:rPr lang="en-US" sz="1500" dirty="0"/>
              <a:t> </a:t>
            </a:r>
          </a:p>
          <a:p>
            <a:r>
              <a:rPr lang="en-US" sz="1500" dirty="0"/>
              <a:t>Reasoning and queries may </a:t>
            </a:r>
            <a:r>
              <a:rPr lang="en-US" sz="1500" dirty="0" smtClean="0"/>
              <a:t>cover</a:t>
            </a:r>
            <a:r>
              <a:rPr lang="en-US" sz="1500" b="1" dirty="0" smtClean="0"/>
              <a:t> </a:t>
            </a:r>
            <a:r>
              <a:rPr lang="en-US" sz="1500" dirty="0"/>
              <a:t>properties of 3D objects </a:t>
            </a:r>
            <a:endParaRPr lang="pl-PL" sz="1500" dirty="0" smtClean="0"/>
          </a:p>
          <a:p>
            <a:pPr lvl="1"/>
            <a:r>
              <a:rPr lang="pl-PL" sz="1500" dirty="0" smtClean="0"/>
              <a:t>A</a:t>
            </a:r>
            <a:r>
              <a:rPr lang="en-US" sz="1500" dirty="0" smtClean="0"/>
              <a:t>t both 3D </a:t>
            </a:r>
            <a:r>
              <a:rPr lang="en-US" sz="1500" dirty="0"/>
              <a:t>and </a:t>
            </a:r>
            <a:r>
              <a:rPr lang="en-US" sz="1500" dirty="0" smtClean="0"/>
              <a:t>domain</a:t>
            </a:r>
            <a:r>
              <a:rPr lang="pl-PL" sz="1500" dirty="0" smtClean="0"/>
              <a:t> </a:t>
            </a:r>
            <a:r>
              <a:rPr lang="en-US" sz="1500" dirty="0" smtClean="0">
                <a:solidFill>
                  <a:srgbClr val="0070C0"/>
                </a:solidFill>
              </a:rPr>
              <a:t>levels </a:t>
            </a:r>
            <a:r>
              <a:rPr lang="en-US" sz="1500" dirty="0">
                <a:solidFill>
                  <a:srgbClr val="0070C0"/>
                </a:solidFill>
              </a:rPr>
              <a:t>of </a:t>
            </a:r>
            <a:r>
              <a:rPr lang="pl-PL" sz="1500" dirty="0" err="1" smtClean="0">
                <a:solidFill>
                  <a:srgbClr val="0070C0"/>
                </a:solidFill>
              </a:rPr>
              <a:t>specificity</a:t>
            </a:r>
            <a:endParaRPr lang="pl-PL" sz="1500" dirty="0" smtClean="0">
              <a:solidFill>
                <a:srgbClr val="0070C0"/>
              </a:solidFill>
            </a:endParaRPr>
          </a:p>
          <a:p>
            <a:pPr lvl="1"/>
            <a:r>
              <a:rPr lang="pl-PL" sz="1500" dirty="0" err="1" smtClean="0"/>
              <a:t>Related</a:t>
            </a:r>
            <a:r>
              <a:rPr lang="pl-PL" sz="1500" dirty="0" smtClean="0"/>
              <a:t> to </a:t>
            </a:r>
            <a:r>
              <a:rPr lang="pl-PL" sz="1500" dirty="0" err="1" smtClean="0"/>
              <a:t>different</a:t>
            </a:r>
            <a:r>
              <a:rPr lang="pl-PL" sz="1500" dirty="0" smtClean="0"/>
              <a:t> </a:t>
            </a:r>
            <a:r>
              <a:rPr lang="pl-PL" sz="1500" dirty="0" err="1" smtClean="0"/>
              <a:t>content</a:t>
            </a:r>
            <a:r>
              <a:rPr lang="pl-PL" sz="1500" dirty="0" smtClean="0"/>
              <a:t> </a:t>
            </a:r>
            <a:r>
              <a:rPr lang="pl-PL" sz="1500" dirty="0" err="1" smtClean="0">
                <a:solidFill>
                  <a:srgbClr val="0070C0"/>
                </a:solidFill>
              </a:rPr>
              <a:t>features</a:t>
            </a:r>
            <a:endParaRPr lang="en-US" sz="1500" dirty="0">
              <a:solidFill>
                <a:srgbClr val="0070C0"/>
              </a:solidFill>
            </a:endParaRPr>
          </a:p>
          <a:p>
            <a:pPr lvl="2"/>
            <a:r>
              <a:rPr lang="pl-PL" sz="1500" dirty="0" smtClean="0"/>
              <a:t>Geometry, </a:t>
            </a:r>
            <a:r>
              <a:rPr lang="pl-PL" sz="1500" dirty="0" err="1" smtClean="0"/>
              <a:t>e.g</a:t>
            </a:r>
            <a:r>
              <a:rPr lang="pl-PL" sz="1500" dirty="0" smtClean="0"/>
              <a:t>.,</a:t>
            </a:r>
          </a:p>
          <a:p>
            <a:pPr lvl="3"/>
            <a:r>
              <a:rPr lang="pl-PL" sz="1500" dirty="0" err="1" smtClean="0"/>
              <a:t>What</a:t>
            </a:r>
            <a:r>
              <a:rPr lang="pl-PL" sz="1500" dirty="0" smtClean="0"/>
              <a:t> </a:t>
            </a:r>
            <a:r>
              <a:rPr lang="pl-PL" sz="1500" dirty="0" err="1" smtClean="0"/>
              <a:t>is</a:t>
            </a:r>
            <a:r>
              <a:rPr lang="pl-PL" sz="1500" dirty="0" smtClean="0"/>
              <a:t> the </a:t>
            </a:r>
            <a:r>
              <a:rPr lang="pl-PL" sz="1500" dirty="0" err="1" smtClean="0"/>
              <a:t>type</a:t>
            </a:r>
            <a:r>
              <a:rPr lang="pl-PL" sz="1500" dirty="0" smtClean="0"/>
              <a:t> of a </a:t>
            </a:r>
            <a:r>
              <a:rPr lang="pl-PL" sz="1500" dirty="0" err="1" smtClean="0"/>
              <a:t>shape</a:t>
            </a:r>
            <a:r>
              <a:rPr lang="pl-PL" sz="1500" dirty="0" smtClean="0"/>
              <a:t>? (3D-specific)</a:t>
            </a:r>
          </a:p>
          <a:p>
            <a:pPr lvl="3"/>
            <a:r>
              <a:rPr lang="pl-PL" sz="1500" dirty="0" err="1" smtClean="0"/>
              <a:t>What</a:t>
            </a:r>
            <a:r>
              <a:rPr lang="pl-PL" sz="1500" dirty="0" smtClean="0"/>
              <a:t> </a:t>
            </a:r>
            <a:r>
              <a:rPr lang="pl-PL" sz="1500" dirty="0" err="1" smtClean="0"/>
              <a:t>is</a:t>
            </a:r>
            <a:r>
              <a:rPr lang="pl-PL" sz="1500" dirty="0" smtClean="0"/>
              <a:t> the </a:t>
            </a:r>
            <a:r>
              <a:rPr lang="pl-PL" sz="1500" dirty="0" err="1" smtClean="0"/>
              <a:t>category</a:t>
            </a:r>
            <a:r>
              <a:rPr lang="pl-PL" sz="1500" dirty="0" smtClean="0"/>
              <a:t> of a car </a:t>
            </a:r>
            <a:r>
              <a:rPr lang="pl-PL" sz="1500" dirty="0" err="1" smtClean="0"/>
              <a:t>based</a:t>
            </a:r>
            <a:r>
              <a:rPr lang="pl-PL" sz="1500" dirty="0" smtClean="0"/>
              <a:t> on </a:t>
            </a:r>
            <a:r>
              <a:rPr lang="pl-PL" sz="1500" dirty="0" err="1" smtClean="0"/>
              <a:t>its</a:t>
            </a:r>
            <a:r>
              <a:rPr lang="pl-PL" sz="1500" dirty="0" smtClean="0"/>
              <a:t> </a:t>
            </a:r>
            <a:r>
              <a:rPr lang="pl-PL" sz="1500" dirty="0" err="1" smtClean="0"/>
              <a:t>shape</a:t>
            </a:r>
            <a:r>
              <a:rPr lang="pl-PL" sz="1500" dirty="0" smtClean="0"/>
              <a:t>? (</a:t>
            </a:r>
            <a:r>
              <a:rPr lang="pl-PL" sz="1500" dirty="0" err="1" smtClean="0"/>
              <a:t>domain-specific</a:t>
            </a:r>
            <a:r>
              <a:rPr lang="pl-PL" sz="1500" dirty="0" smtClean="0"/>
              <a:t>)</a:t>
            </a:r>
          </a:p>
          <a:p>
            <a:pPr lvl="2"/>
            <a:r>
              <a:rPr lang="pl-PL" sz="1500" dirty="0" err="1"/>
              <a:t>S</a:t>
            </a:r>
            <a:r>
              <a:rPr lang="pl-PL" sz="1500" dirty="0" err="1" smtClean="0"/>
              <a:t>tructure</a:t>
            </a:r>
            <a:r>
              <a:rPr lang="en-US" sz="1500" dirty="0" smtClean="0"/>
              <a:t>, </a:t>
            </a:r>
            <a:r>
              <a:rPr lang="en-US" sz="1500" dirty="0"/>
              <a:t>e.g., </a:t>
            </a:r>
          </a:p>
          <a:p>
            <a:pPr lvl="3"/>
            <a:r>
              <a:rPr lang="en-US" sz="1500" dirty="0"/>
              <a:t>How many polygons does a 3D model have</a:t>
            </a:r>
            <a:r>
              <a:rPr lang="en-US" sz="1500" dirty="0" smtClean="0"/>
              <a:t>?</a:t>
            </a:r>
            <a:r>
              <a:rPr lang="pl-PL" sz="1500" dirty="0" smtClean="0"/>
              <a:t> </a:t>
            </a:r>
            <a:r>
              <a:rPr lang="en-US" sz="1500" dirty="0" smtClean="0"/>
              <a:t>(</a:t>
            </a:r>
            <a:r>
              <a:rPr lang="en-US" sz="1500" dirty="0"/>
              <a:t>3D-specific)</a:t>
            </a:r>
          </a:p>
          <a:p>
            <a:pPr lvl="3"/>
            <a:r>
              <a:rPr lang="en-US" sz="1500" dirty="0"/>
              <a:t>What are components of a virtual car</a:t>
            </a:r>
            <a:r>
              <a:rPr lang="en-US" sz="1500" dirty="0" smtClean="0"/>
              <a:t>?</a:t>
            </a:r>
            <a:r>
              <a:rPr lang="pl-PL" sz="1500" dirty="0" smtClean="0"/>
              <a:t> </a:t>
            </a:r>
            <a:r>
              <a:rPr lang="en-US" sz="1500" dirty="0" smtClean="0"/>
              <a:t>(</a:t>
            </a:r>
            <a:r>
              <a:rPr lang="en-US" sz="1500" dirty="0"/>
              <a:t>domain-specific)</a:t>
            </a:r>
          </a:p>
          <a:p>
            <a:pPr lvl="2"/>
            <a:r>
              <a:rPr lang="pl-PL" sz="1500" dirty="0" smtClean="0"/>
              <a:t>Presentation</a:t>
            </a:r>
            <a:r>
              <a:rPr lang="en-US" sz="1500" dirty="0" smtClean="0"/>
              <a:t>, </a:t>
            </a:r>
            <a:r>
              <a:rPr lang="en-US" sz="1500" dirty="0"/>
              <a:t>e.g.,</a:t>
            </a:r>
          </a:p>
          <a:p>
            <a:pPr lvl="3"/>
            <a:r>
              <a:rPr lang="en-US" sz="1500" dirty="0"/>
              <a:t>Which objects in a scene use a common texture</a:t>
            </a:r>
            <a:r>
              <a:rPr lang="en-US" sz="1500" dirty="0" smtClean="0"/>
              <a:t>? </a:t>
            </a:r>
            <a:r>
              <a:rPr lang="en-US" sz="1500" dirty="0"/>
              <a:t>(3D-specific)</a:t>
            </a:r>
          </a:p>
          <a:p>
            <a:pPr lvl="3"/>
            <a:r>
              <a:rPr lang="en-US" sz="1500" dirty="0"/>
              <a:t>Which objects in a scene are made of wood</a:t>
            </a:r>
            <a:r>
              <a:rPr lang="en-US" sz="1500" dirty="0" smtClean="0"/>
              <a:t>? (</a:t>
            </a:r>
            <a:r>
              <a:rPr lang="en-US" sz="1500" dirty="0"/>
              <a:t>domain-specific)</a:t>
            </a:r>
          </a:p>
          <a:p>
            <a:pPr lvl="2"/>
            <a:r>
              <a:rPr lang="en-US" sz="1500" dirty="0" smtClean="0"/>
              <a:t>Behavior, </a:t>
            </a:r>
            <a:r>
              <a:rPr lang="en-US" sz="1500" dirty="0"/>
              <a:t>e.g., </a:t>
            </a:r>
          </a:p>
          <a:p>
            <a:pPr lvl="3"/>
            <a:r>
              <a:rPr lang="en-US" sz="1500" dirty="0"/>
              <a:t>What scripts describe the behavior of an object</a:t>
            </a:r>
            <a:r>
              <a:rPr lang="en-US" sz="1500" dirty="0" smtClean="0"/>
              <a:t>?</a:t>
            </a:r>
            <a:r>
              <a:rPr lang="pl-PL" sz="1500" dirty="0" smtClean="0"/>
              <a:t> </a:t>
            </a:r>
            <a:r>
              <a:rPr lang="en-US" sz="1500" dirty="0" smtClean="0"/>
              <a:t>(</a:t>
            </a:r>
            <a:r>
              <a:rPr lang="en-US" sz="1500" dirty="0"/>
              <a:t>3D-specific)</a:t>
            </a:r>
          </a:p>
          <a:p>
            <a:pPr lvl="3"/>
            <a:r>
              <a:rPr lang="en-US" sz="1500" dirty="0"/>
              <a:t>What is the exercise performed by an avatar</a:t>
            </a:r>
            <a:r>
              <a:rPr lang="en-US" sz="1500" dirty="0" smtClean="0"/>
              <a:t>?</a:t>
            </a:r>
            <a:r>
              <a:rPr lang="pl-PL" sz="1500" dirty="0" smtClean="0"/>
              <a:t> </a:t>
            </a:r>
            <a:r>
              <a:rPr lang="en-US" sz="1500" dirty="0" smtClean="0"/>
              <a:t>(</a:t>
            </a:r>
            <a:r>
              <a:rPr lang="en-US" sz="1500" dirty="0"/>
              <a:t>domain-specific)</a:t>
            </a:r>
          </a:p>
          <a:p>
            <a:r>
              <a:rPr lang="pl-PL" sz="1500" dirty="0" err="1" smtClean="0">
                <a:solidFill>
                  <a:srgbClr val="0070C0"/>
                </a:solidFill>
              </a:rPr>
              <a:t>Combining</a:t>
            </a:r>
            <a:r>
              <a:rPr lang="pl-PL" sz="1500" dirty="0" smtClean="0">
                <a:solidFill>
                  <a:srgbClr val="0070C0"/>
                </a:solidFill>
              </a:rPr>
              <a:t> </a:t>
            </a:r>
            <a:r>
              <a:rPr lang="pl-PL" sz="1500" dirty="0" err="1" smtClean="0">
                <a:solidFill>
                  <a:srgbClr val="0070C0"/>
                </a:solidFill>
              </a:rPr>
              <a:t>specificity</a:t>
            </a:r>
            <a:r>
              <a:rPr lang="pl-PL" sz="1500" dirty="0" smtClean="0">
                <a:solidFill>
                  <a:srgbClr val="0070C0"/>
                </a:solidFill>
              </a:rPr>
              <a:t> </a:t>
            </a:r>
            <a:r>
              <a:rPr lang="pl-PL" sz="1500" dirty="0" err="1" smtClean="0">
                <a:solidFill>
                  <a:srgbClr val="0070C0"/>
                </a:solidFill>
              </a:rPr>
              <a:t>levels</a:t>
            </a:r>
            <a:r>
              <a:rPr lang="pl-PL" sz="1500" dirty="0" smtClean="0">
                <a:solidFill>
                  <a:srgbClr val="0070C0"/>
                </a:solidFill>
              </a:rPr>
              <a:t> </a:t>
            </a:r>
            <a:r>
              <a:rPr lang="pl-PL" sz="1500" dirty="0" smtClean="0"/>
              <a:t>by </a:t>
            </a:r>
            <a:r>
              <a:rPr lang="pl-PL" sz="1500" dirty="0" err="1" smtClean="0"/>
              <a:t>ontology</a:t>
            </a:r>
            <a:r>
              <a:rPr lang="pl-PL" sz="1500" dirty="0" smtClean="0"/>
              <a:t> </a:t>
            </a:r>
            <a:r>
              <a:rPr lang="pl-PL" sz="1500" dirty="0" err="1" smtClean="0"/>
              <a:t>mapping</a:t>
            </a:r>
            <a:r>
              <a:rPr lang="en-US" sz="1500" dirty="0" smtClean="0"/>
              <a:t>, </a:t>
            </a:r>
            <a:r>
              <a:rPr lang="en-US" sz="1500" dirty="0"/>
              <a:t>e.g., </a:t>
            </a:r>
            <a:r>
              <a:rPr lang="en-US" sz="1500" dirty="0" smtClean="0"/>
              <a:t>virtual </a:t>
            </a:r>
            <a:r>
              <a:rPr lang="en-US" sz="1500" dirty="0"/>
              <a:t>museum ontology </a:t>
            </a:r>
            <a:r>
              <a:rPr lang="pl-PL" sz="1500" dirty="0" smtClean="0"/>
              <a:t>t</a:t>
            </a:r>
            <a:r>
              <a:rPr lang="en-US" sz="1500" dirty="0" smtClean="0"/>
              <a:t>o 3D ontology</a:t>
            </a:r>
            <a:endParaRPr lang="en-US" sz="1500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53FAE0-8C0B-418D-8081-1C0B2A6D7530}" type="slidenum">
              <a:rPr lang="pl-PL" altLang="pl-PL" smtClean="0"/>
              <a:pPr>
                <a:defRPr/>
              </a:pPr>
              <a:t>8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3235389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The </a:t>
            </a:r>
            <a:r>
              <a:rPr lang="pl-PL" dirty="0" err="1"/>
              <a:t>Semantic</a:t>
            </a:r>
            <a:r>
              <a:rPr lang="pl-PL" dirty="0"/>
              <a:t> Web3D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sz="3600" dirty="0" smtClean="0"/>
              <a:t>Current </a:t>
            </a:r>
            <a:r>
              <a:rPr lang="en-US" sz="3600" dirty="0" smtClean="0"/>
              <a:t>efforts</a:t>
            </a:r>
            <a:r>
              <a:rPr lang="pl-PL" sz="3600" dirty="0" smtClean="0"/>
              <a:t> of the working group</a:t>
            </a:r>
          </a:p>
          <a:p>
            <a:r>
              <a:rPr lang="pl-PL" sz="3600" dirty="0" smtClean="0">
                <a:solidFill>
                  <a:srgbClr val="0070C0"/>
                </a:solidFill>
              </a:rPr>
              <a:t>Application of the semantic web to 3D technologies</a:t>
            </a:r>
            <a:r>
              <a:rPr lang="pl-PL" sz="3600" dirty="0" smtClean="0"/>
              <a:t> intended to support</a:t>
            </a:r>
            <a:r>
              <a:rPr lang="en-US" sz="3600" dirty="0" smtClean="0"/>
              <a:t>:</a:t>
            </a:r>
            <a:endParaRPr lang="pl-PL" sz="3600" dirty="0"/>
          </a:p>
          <a:p>
            <a:pPr lvl="1"/>
            <a:r>
              <a:rPr lang="pl-PL" sz="3200" dirty="0" smtClean="0"/>
              <a:t>Development</a:t>
            </a:r>
            <a:r>
              <a:rPr lang="en-US" sz="3200" dirty="0"/>
              <a:t>,</a:t>
            </a:r>
            <a:endParaRPr lang="pl-PL" sz="3200" dirty="0" smtClean="0"/>
          </a:p>
          <a:p>
            <a:pPr lvl="1"/>
            <a:r>
              <a:rPr lang="pl-PL" sz="3200" dirty="0" smtClean="0"/>
              <a:t>Management</a:t>
            </a:r>
            <a:r>
              <a:rPr lang="en-US" sz="3200" dirty="0" smtClean="0"/>
              <a:t>, and</a:t>
            </a:r>
            <a:endParaRPr lang="pl-PL" sz="3200" dirty="0" smtClean="0"/>
          </a:p>
          <a:p>
            <a:pPr lvl="1"/>
            <a:r>
              <a:rPr lang="pl-PL" sz="3200" dirty="0" smtClean="0"/>
              <a:t>Us</a:t>
            </a:r>
            <a:r>
              <a:rPr lang="en-US" sz="3200" dirty="0" smtClean="0"/>
              <a:t>ag</a:t>
            </a:r>
            <a:r>
              <a:rPr lang="pl-PL" sz="3200" dirty="0" smtClean="0"/>
              <a:t>e</a:t>
            </a:r>
          </a:p>
          <a:p>
            <a:pPr marL="0" indent="0">
              <a:buNone/>
            </a:pPr>
            <a:r>
              <a:rPr lang="en-US" sz="3600" dirty="0" smtClean="0"/>
              <a:t>… </a:t>
            </a:r>
            <a:r>
              <a:rPr lang="pl-PL" sz="3600" dirty="0" smtClean="0"/>
              <a:t>of 3D content on the web</a:t>
            </a:r>
            <a:endParaRPr lang="pl-PL" sz="3600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53FAE0-8C0B-418D-8081-1C0B2A6D7530}" type="slidenum">
              <a:rPr lang="pl-PL" altLang="pl-PL" smtClean="0"/>
              <a:pPr>
                <a:defRPr/>
              </a:pPr>
              <a:t>9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555281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ojekt domyślny">
  <a:themeElements>
    <a:clrScheme name="Projekt domyślny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rojekt domyślny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Projekt domyślny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rojekt niestandardowy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Projekt niestandardowy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4937</TotalTime>
  <Words>1441</Words>
  <Application>Microsoft Office PowerPoint</Application>
  <PresentationFormat>On-screen Show (4:3)</PresentationFormat>
  <Paragraphs>271</Paragraphs>
  <Slides>24</Slides>
  <Notes>23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Arial</vt:lpstr>
      <vt:lpstr>Arial Bold</vt:lpstr>
      <vt:lpstr>Calibri</vt:lpstr>
      <vt:lpstr>Calibri Light</vt:lpstr>
      <vt:lpstr>Courier New</vt:lpstr>
      <vt:lpstr>Times New Roman</vt:lpstr>
      <vt:lpstr>Projekt domyślny</vt:lpstr>
      <vt:lpstr>Projekt niestandardowy</vt:lpstr>
      <vt:lpstr>1_Projekt niestandardowy</vt:lpstr>
      <vt:lpstr>PowerPoint Presentation</vt:lpstr>
      <vt:lpstr>Presentation Outline</vt:lpstr>
      <vt:lpstr>3D/VR/AR on the Web</vt:lpstr>
      <vt:lpstr>The Semantic Web</vt:lpstr>
      <vt:lpstr>X3D Semantic Web Working Group</vt:lpstr>
      <vt:lpstr>Motivations for Semantic 3D Content</vt:lpstr>
      <vt:lpstr>Examples of Semantic 3D</vt:lpstr>
      <vt:lpstr>Example Semantics of 3D Content</vt:lpstr>
      <vt:lpstr>The Semantic Web3D</vt:lpstr>
      <vt:lpstr>Semantic Web3D</vt:lpstr>
      <vt:lpstr>3D Content and Transformations</vt:lpstr>
      <vt:lpstr> X3D Ontology</vt:lpstr>
      <vt:lpstr>Advantages </vt:lpstr>
      <vt:lpstr>Example: San Carlos Cathedral</vt:lpstr>
      <vt:lpstr>Example: San Carlos Cathedral</vt:lpstr>
      <vt:lpstr>Cathedral: semantic representation</vt:lpstr>
      <vt:lpstr>Cathedral: SPARQL semantic query 1</vt:lpstr>
      <vt:lpstr>X3dSanCarlosCathedralAltarQuery_01.rq.txt</vt:lpstr>
      <vt:lpstr>Cathedral: SPARQL semantic query 2</vt:lpstr>
      <vt:lpstr>X3dSanCarlosCathedralAltarQuery_02.rq.txt</vt:lpstr>
      <vt:lpstr>Cathedral: SPARQL semantic query 3</vt:lpstr>
      <vt:lpstr>X3dSanCarlosCathedralAltarQuery_03.rq.txt</vt:lpstr>
      <vt:lpstr>Conclusions and Future Work</vt:lpstr>
      <vt:lpstr>PowerPoint Presentation</vt:lpstr>
    </vt:vector>
  </TitlesOfParts>
  <Company>UEP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Slajd 1</dc:title>
  <dc:creator>DM BP</dc:creator>
  <cp:lastModifiedBy>brutzman</cp:lastModifiedBy>
  <cp:revision>387</cp:revision>
  <dcterms:created xsi:type="dcterms:W3CDTF">2015-10-27T09:29:54Z</dcterms:created>
  <dcterms:modified xsi:type="dcterms:W3CDTF">2020-01-27T05:29:25Z</dcterms:modified>
</cp:coreProperties>
</file>

<file path=docProps/thumbnail.jpeg>
</file>